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31"/>
  </p:notesMasterIdLst>
  <p:sldIdLst>
    <p:sldId id="256" r:id="rId3"/>
    <p:sldId id="300" r:id="rId4"/>
    <p:sldId id="299" r:id="rId5"/>
    <p:sldId id="301" r:id="rId6"/>
    <p:sldId id="305" r:id="rId7"/>
    <p:sldId id="307" r:id="rId8"/>
    <p:sldId id="303" r:id="rId9"/>
    <p:sldId id="308" r:id="rId10"/>
    <p:sldId id="309" r:id="rId11"/>
    <p:sldId id="306" r:id="rId12"/>
    <p:sldId id="311" r:id="rId13"/>
    <p:sldId id="312" r:id="rId14"/>
    <p:sldId id="313" r:id="rId15"/>
    <p:sldId id="315" r:id="rId16"/>
    <p:sldId id="314" r:id="rId17"/>
    <p:sldId id="316" r:id="rId18"/>
    <p:sldId id="318" r:id="rId19"/>
    <p:sldId id="317" r:id="rId20"/>
    <p:sldId id="319" r:id="rId21"/>
    <p:sldId id="320" r:id="rId22"/>
    <p:sldId id="321" r:id="rId23"/>
    <p:sldId id="322" r:id="rId24"/>
    <p:sldId id="330" r:id="rId25"/>
    <p:sldId id="331" r:id="rId26"/>
    <p:sldId id="325" r:id="rId27"/>
    <p:sldId id="326" r:id="rId28"/>
    <p:sldId id="327" r:id="rId29"/>
    <p:sldId id="329" r:id="rId30"/>
  </p:sldIdLst>
  <p:sldSz cx="24384000" cy="13716000"/>
  <p:notesSz cx="6858000" cy="9144000"/>
  <p:custDataLst>
    <p:tags r:id="rId3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8" userDrawn="1">
          <p15:clr>
            <a:srgbClr val="A4A3A4"/>
          </p15:clr>
        </p15:guide>
        <p15:guide id="2" pos="7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99"/>
    <a:srgbClr val="0033CC"/>
    <a:srgbClr val="FFCB53"/>
    <a:srgbClr val="71F105"/>
    <a:srgbClr val="FFBF4B"/>
    <a:srgbClr val="FFAD19"/>
    <a:srgbClr val="73C6E7"/>
    <a:srgbClr val="3EB0DE"/>
    <a:srgbClr val="1E8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1" autoAdjust="0"/>
    <p:restoredTop sz="94374" autoAdjust="0"/>
  </p:normalViewPr>
  <p:slideViewPr>
    <p:cSldViewPr>
      <p:cViewPr varScale="1">
        <p:scale>
          <a:sx n="42" d="100"/>
          <a:sy n="42" d="100"/>
        </p:scale>
        <p:origin x="490" y="48"/>
      </p:cViewPr>
      <p:guideLst>
        <p:guide orient="horz" pos="4368"/>
        <p:guide pos="77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18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439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69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310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937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430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554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562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705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930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34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881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861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525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337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701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034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042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884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314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183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406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199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859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070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229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574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D33D-DE5B-48B9-B35A-53057F9A3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96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0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37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50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1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2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6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4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4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1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08F8F0-F5D4-42E0-80C4-1B49809BD6B1}"/>
              </a:ext>
            </a:extLst>
          </p:cNvPr>
          <p:cNvGrpSpPr/>
          <p:nvPr userDrawn="1"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82E9904-E3CC-4FB9-BD9E-6B19AFFDBDFE}"/>
                </a:ext>
              </a:extLst>
            </p:cNvPr>
            <p:cNvGrpSpPr/>
            <p:nvPr userDrawn="1"/>
          </p:nvGrpSpPr>
          <p:grpSpPr>
            <a:xfrm>
              <a:off x="1413348" y="228600"/>
              <a:ext cx="21159269" cy="1277470"/>
              <a:chOff x="1517851" y="228600"/>
              <a:chExt cx="21159269" cy="1277470"/>
            </a:xfrm>
          </p:grpSpPr>
          <p:sp>
            <p:nvSpPr>
              <p:cNvPr id="12" name="Rounded Rectangle 12">
                <a:extLst>
                  <a:ext uri="{FF2B5EF4-FFF2-40B4-BE49-F238E27FC236}">
                    <a16:creationId xmlns:a16="http://schemas.microsoft.com/office/drawing/2014/main" id="{1D7921FB-F4EE-4EEE-A562-922979FE430E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Rounded Rectangle 11">
                <a:extLst>
                  <a:ext uri="{FF2B5EF4-FFF2-40B4-BE49-F238E27FC236}">
                    <a16:creationId xmlns:a16="http://schemas.microsoft.com/office/drawing/2014/main" id="{408BC535-FC79-4A64-B077-32550478D56E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Rounded Rectangle 10">
                <a:extLst>
                  <a:ext uri="{FF2B5EF4-FFF2-40B4-BE49-F238E27FC236}">
                    <a16:creationId xmlns:a16="http://schemas.microsoft.com/office/drawing/2014/main" id="{7260BE6E-88AD-483E-BFD6-0BEAFF6B4D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Rounded Rectangle 2">
                <a:extLst>
                  <a:ext uri="{FF2B5EF4-FFF2-40B4-BE49-F238E27FC236}">
                    <a16:creationId xmlns:a16="http://schemas.microsoft.com/office/drawing/2014/main" id="{A06D7FE0-E3A7-476F-AA40-DBD2EF705DD0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TextBox 10">
                <a:extLst>
                  <a:ext uri="{FF2B5EF4-FFF2-40B4-BE49-F238E27FC236}">
                    <a16:creationId xmlns:a16="http://schemas.microsoft.com/office/drawing/2014/main" id="{565ECD60-3977-4EC6-9E35-E91A06704C0F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6ECCF654-D4EE-416A-A61A-6125E0300069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vi-VN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31/03/2021</a:t>
                </a:r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59F268-09EC-418D-B2D1-91D952B0575A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lvl="0"/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A58D69-A07A-4A88-8111-8D8377ED4D07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6CC7F0-5C35-4993-82BE-7B158A200A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6061BF-3DD6-4521-B088-7A2DFCEAD5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BF5F3E-8DED-440B-9BC5-EE61F53ADC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E06CA71-46AE-4844-882D-B6C3BBA98EE1}"/>
              </a:ext>
            </a:extLst>
          </p:cNvPr>
          <p:cNvSpPr txBox="1"/>
          <p:nvPr userDrawn="1"/>
        </p:nvSpPr>
        <p:spPr>
          <a:xfrm>
            <a:off x="8984593" y="179465"/>
            <a:ext cx="1347874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 ĐỀ CÂU 47:  PT  MŨ-LOGARIT DẠNG ĐẶC BIỆT CÓ THAM SỐ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7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08F8F0-F5D4-42E0-80C4-1B49809BD6B1}"/>
              </a:ext>
            </a:extLst>
          </p:cNvPr>
          <p:cNvGrpSpPr/>
          <p:nvPr userDrawn="1"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82E9904-E3CC-4FB9-BD9E-6B19AFFDBDFE}"/>
                </a:ext>
              </a:extLst>
            </p:cNvPr>
            <p:cNvGrpSpPr/>
            <p:nvPr userDrawn="1"/>
          </p:nvGrpSpPr>
          <p:grpSpPr>
            <a:xfrm>
              <a:off x="1413348" y="228600"/>
              <a:ext cx="21159269" cy="1277470"/>
              <a:chOff x="1517851" y="228600"/>
              <a:chExt cx="21159269" cy="1277470"/>
            </a:xfrm>
          </p:grpSpPr>
          <p:sp>
            <p:nvSpPr>
              <p:cNvPr id="12" name="Rounded Rectangle 12">
                <a:extLst>
                  <a:ext uri="{FF2B5EF4-FFF2-40B4-BE49-F238E27FC236}">
                    <a16:creationId xmlns:a16="http://schemas.microsoft.com/office/drawing/2014/main" id="{1D7921FB-F4EE-4EEE-A562-922979FE430E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Rounded Rectangle 11">
                <a:extLst>
                  <a:ext uri="{FF2B5EF4-FFF2-40B4-BE49-F238E27FC236}">
                    <a16:creationId xmlns:a16="http://schemas.microsoft.com/office/drawing/2014/main" id="{408BC535-FC79-4A64-B077-32550478D56E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Rounded Rectangle 10">
                <a:extLst>
                  <a:ext uri="{FF2B5EF4-FFF2-40B4-BE49-F238E27FC236}">
                    <a16:creationId xmlns:a16="http://schemas.microsoft.com/office/drawing/2014/main" id="{7260BE6E-88AD-483E-BFD6-0BEAFF6B4D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Rounded Rectangle 2">
                <a:extLst>
                  <a:ext uri="{FF2B5EF4-FFF2-40B4-BE49-F238E27FC236}">
                    <a16:creationId xmlns:a16="http://schemas.microsoft.com/office/drawing/2014/main" id="{A06D7FE0-E3A7-476F-AA40-DBD2EF705DD0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TextBox 10">
                <a:extLst>
                  <a:ext uri="{FF2B5EF4-FFF2-40B4-BE49-F238E27FC236}">
                    <a16:creationId xmlns:a16="http://schemas.microsoft.com/office/drawing/2014/main" id="{565ECD60-3977-4EC6-9E35-E91A06704C0F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6ECCF654-D4EE-416A-A61A-6125E0300069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HÁT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TRIỂN </a:t>
                </a:r>
                <a:endPara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vi-VN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59F268-09EC-418D-B2D1-91D952B0575A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lvl="0"/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A58D69-A07A-4A88-8111-8D8377ED4D07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6CC7F0-5C35-4993-82BE-7B158A200A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6061BF-3DD6-4521-B088-7A2DFCEAD5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BF5F3E-8DED-440B-9BC5-EE61F53ADC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EC02850-68B0-4F4D-9814-3A99A593DD27}"/>
              </a:ext>
            </a:extLst>
          </p:cNvPr>
          <p:cNvSpPr txBox="1"/>
          <p:nvPr userDrawn="1"/>
        </p:nvSpPr>
        <p:spPr>
          <a:xfrm>
            <a:off x="9229641" y="133555"/>
            <a:ext cx="124762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 ĐỀ CÂU 47:  PT  MŨ-LOGARIT DẠNG ĐẶC BIỆT CÓ THAM SỐ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8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9.png"/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7.jpe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2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4.png"/><Relationship Id="rId3" Type="http://schemas.openxmlformats.org/officeDocument/2006/relationships/image" Target="../media/image1.png"/><Relationship Id="rId7" Type="http://schemas.openxmlformats.org/officeDocument/2006/relationships/image" Target="../media/image63.png"/><Relationship Id="rId12" Type="http://schemas.openxmlformats.org/officeDocument/2006/relationships/image" Target="../media/image63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7.jpeg"/><Relationship Id="rId15" Type="http://schemas.openxmlformats.org/officeDocument/2006/relationships/image" Target="../media/image66.png"/><Relationship Id="rId10" Type="http://schemas.openxmlformats.org/officeDocument/2006/relationships/image" Target="../media/image56.png"/><Relationship Id="rId4" Type="http://schemas.openxmlformats.org/officeDocument/2006/relationships/image" Target="../media/image2.png"/><Relationship Id="rId9" Type="http://schemas.openxmlformats.org/officeDocument/2006/relationships/image" Target="../media/image55.png"/><Relationship Id="rId1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0.png"/><Relationship Id="rId3" Type="http://schemas.openxmlformats.org/officeDocument/2006/relationships/image" Target="../media/image1.png"/><Relationship Id="rId7" Type="http://schemas.openxmlformats.org/officeDocument/2006/relationships/image" Target="../media/image63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7.jpeg"/><Relationship Id="rId15" Type="http://schemas.openxmlformats.org/officeDocument/2006/relationships/image" Target="../media/image71.png"/><Relationship Id="rId10" Type="http://schemas.openxmlformats.org/officeDocument/2006/relationships/image" Target="../media/image56.png"/><Relationship Id="rId4" Type="http://schemas.openxmlformats.org/officeDocument/2006/relationships/image" Target="../media/image2.png"/><Relationship Id="rId9" Type="http://schemas.openxmlformats.org/officeDocument/2006/relationships/image" Target="../media/image55.png"/><Relationship Id="rId1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80.png"/><Relationship Id="rId3" Type="http://schemas.openxmlformats.org/officeDocument/2006/relationships/image" Target="../media/image1.png"/><Relationship Id="rId7" Type="http://schemas.openxmlformats.org/officeDocument/2006/relationships/image" Target="../media/image73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8.png"/><Relationship Id="rId5" Type="http://schemas.openxmlformats.org/officeDocument/2006/relationships/image" Target="../media/image7.jpe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2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85.png"/><Relationship Id="rId3" Type="http://schemas.openxmlformats.org/officeDocument/2006/relationships/image" Target="../media/image1.png"/><Relationship Id="rId7" Type="http://schemas.openxmlformats.org/officeDocument/2006/relationships/image" Target="../media/image73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8.png"/><Relationship Id="rId5" Type="http://schemas.openxmlformats.org/officeDocument/2006/relationships/image" Target="../media/image7.jpeg"/><Relationship Id="rId15" Type="http://schemas.openxmlformats.org/officeDocument/2006/relationships/image" Target="../media/image87.png"/><Relationship Id="rId10" Type="http://schemas.openxmlformats.org/officeDocument/2006/relationships/image" Target="../media/image77.png"/><Relationship Id="rId4" Type="http://schemas.openxmlformats.org/officeDocument/2006/relationships/image" Target="../media/image2.png"/><Relationship Id="rId9" Type="http://schemas.openxmlformats.org/officeDocument/2006/relationships/image" Target="../media/image76.png"/><Relationship Id="rId1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0.png"/><Relationship Id="rId3" Type="http://schemas.openxmlformats.org/officeDocument/2006/relationships/image" Target="../media/image1.png"/><Relationship Id="rId7" Type="http://schemas.openxmlformats.org/officeDocument/2006/relationships/image" Target="../media/image73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8.png"/><Relationship Id="rId5" Type="http://schemas.openxmlformats.org/officeDocument/2006/relationships/image" Target="../media/image7.jpeg"/><Relationship Id="rId10" Type="http://schemas.openxmlformats.org/officeDocument/2006/relationships/image" Target="../media/image77.png"/><Relationship Id="rId4" Type="http://schemas.openxmlformats.org/officeDocument/2006/relationships/image" Target="../media/image2.png"/><Relationship Id="rId9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2.png"/><Relationship Id="rId3" Type="http://schemas.openxmlformats.org/officeDocument/2006/relationships/image" Target="../media/image1.png"/><Relationship Id="rId7" Type="http://schemas.openxmlformats.org/officeDocument/2006/relationships/image" Target="../media/image89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5.png"/><Relationship Id="rId5" Type="http://schemas.openxmlformats.org/officeDocument/2006/relationships/image" Target="../media/image7.jpeg"/><Relationship Id="rId10" Type="http://schemas.openxmlformats.org/officeDocument/2006/relationships/image" Target="../media/image94.png"/><Relationship Id="rId4" Type="http://schemas.openxmlformats.org/officeDocument/2006/relationships/image" Target="../media/image2.png"/><Relationship Id="rId9" Type="http://schemas.openxmlformats.org/officeDocument/2006/relationships/image" Target="../media/image93.png"/><Relationship Id="rId14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0.png"/><Relationship Id="rId3" Type="http://schemas.openxmlformats.org/officeDocument/2006/relationships/image" Target="../media/image1.png"/><Relationship Id="rId7" Type="http://schemas.openxmlformats.org/officeDocument/2006/relationships/image" Target="../media/image89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5.png"/><Relationship Id="rId5" Type="http://schemas.openxmlformats.org/officeDocument/2006/relationships/image" Target="../media/image7.jpeg"/><Relationship Id="rId10" Type="http://schemas.openxmlformats.org/officeDocument/2006/relationships/image" Target="../media/image94.png"/><Relationship Id="rId4" Type="http://schemas.openxmlformats.org/officeDocument/2006/relationships/image" Target="../media/image2.png"/><Relationship Id="rId9" Type="http://schemas.openxmlformats.org/officeDocument/2006/relationships/image" Target="../media/image93.png"/><Relationship Id="rId14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8.png"/><Relationship Id="rId3" Type="http://schemas.openxmlformats.org/officeDocument/2006/relationships/image" Target="../media/image1.png"/><Relationship Id="rId7" Type="http://schemas.openxmlformats.org/officeDocument/2006/relationships/image" Target="../media/image101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6.png"/><Relationship Id="rId5" Type="http://schemas.openxmlformats.org/officeDocument/2006/relationships/image" Target="../media/image7.jpe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2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2.png"/><Relationship Id="rId3" Type="http://schemas.openxmlformats.org/officeDocument/2006/relationships/image" Target="../media/image1.png"/><Relationship Id="rId7" Type="http://schemas.openxmlformats.org/officeDocument/2006/relationships/image" Target="../media/image101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6.png"/><Relationship Id="rId5" Type="http://schemas.openxmlformats.org/officeDocument/2006/relationships/image" Target="../media/image7.jpeg"/><Relationship Id="rId15" Type="http://schemas.openxmlformats.org/officeDocument/2006/relationships/image" Target="../media/image103.png"/><Relationship Id="rId10" Type="http://schemas.openxmlformats.org/officeDocument/2006/relationships/image" Target="../media/image105.png"/><Relationship Id="rId4" Type="http://schemas.openxmlformats.org/officeDocument/2006/relationships/image" Target="../media/image2.png"/><Relationship Id="rId9" Type="http://schemas.openxmlformats.org/officeDocument/2006/relationships/image" Target="../media/image104.png"/><Relationship Id="rId1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7.jpeg"/><Relationship Id="rId10" Type="http://schemas.openxmlformats.org/officeDocument/2006/relationships/image" Target="../media/image810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1.png"/><Relationship Id="rId3" Type="http://schemas.openxmlformats.org/officeDocument/2006/relationships/image" Target="../media/image1.png"/><Relationship Id="rId7" Type="http://schemas.openxmlformats.org/officeDocument/2006/relationships/image" Target="../media/image1030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19.png"/><Relationship Id="rId5" Type="http://schemas.openxmlformats.org/officeDocument/2006/relationships/image" Target="../media/image7.jpe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6.png"/><Relationship Id="rId3" Type="http://schemas.openxmlformats.org/officeDocument/2006/relationships/image" Target="../media/image1.png"/><Relationship Id="rId7" Type="http://schemas.openxmlformats.org/officeDocument/2006/relationships/image" Target="../media/image116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19.png"/><Relationship Id="rId5" Type="http://schemas.openxmlformats.org/officeDocument/2006/relationships/image" Target="../media/image7.jpeg"/><Relationship Id="rId1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2.png"/><Relationship Id="rId9" Type="http://schemas.openxmlformats.org/officeDocument/2006/relationships/image" Target="../media/image117.png"/><Relationship Id="rId14" Type="http://schemas.openxmlformats.org/officeDocument/2006/relationships/image" Target="../media/image1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7.png"/><Relationship Id="rId3" Type="http://schemas.openxmlformats.org/officeDocument/2006/relationships/image" Target="../media/image1.png"/><Relationship Id="rId7" Type="http://schemas.openxmlformats.org/officeDocument/2006/relationships/image" Target="../media/image132.png"/><Relationship Id="rId12" Type="http://schemas.openxmlformats.org/officeDocument/2006/relationships/image" Target="../media/image136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5.png"/><Relationship Id="rId5" Type="http://schemas.openxmlformats.org/officeDocument/2006/relationships/image" Target="../media/image7.jpeg"/><Relationship Id="rId15" Type="http://schemas.openxmlformats.org/officeDocument/2006/relationships/image" Target="../media/image139.png"/><Relationship Id="rId10" Type="http://schemas.openxmlformats.org/officeDocument/2006/relationships/image" Target="../media/image134.png"/><Relationship Id="rId4" Type="http://schemas.openxmlformats.org/officeDocument/2006/relationships/image" Target="../media/image2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2.png"/><Relationship Id="rId3" Type="http://schemas.openxmlformats.org/officeDocument/2006/relationships/image" Target="../media/image1.png"/><Relationship Id="rId7" Type="http://schemas.openxmlformats.org/officeDocument/2006/relationships/image" Target="../media/image132.png"/><Relationship Id="rId12" Type="http://schemas.openxmlformats.org/officeDocument/2006/relationships/image" Target="../media/image1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5.png"/><Relationship Id="rId5" Type="http://schemas.openxmlformats.org/officeDocument/2006/relationships/image" Target="../media/image7.jpeg"/><Relationship Id="rId10" Type="http://schemas.openxmlformats.org/officeDocument/2006/relationships/image" Target="../media/image134.png"/><Relationship Id="rId4" Type="http://schemas.openxmlformats.org/officeDocument/2006/relationships/image" Target="../media/image2.png"/><Relationship Id="rId9" Type="http://schemas.openxmlformats.org/officeDocument/2006/relationships/image" Target="../media/image133.png"/><Relationship Id="rId14" Type="http://schemas.openxmlformats.org/officeDocument/2006/relationships/image" Target="../media/image1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5.png"/><Relationship Id="rId3" Type="http://schemas.openxmlformats.org/officeDocument/2006/relationships/image" Target="../media/image1.png"/><Relationship Id="rId7" Type="http://schemas.openxmlformats.org/officeDocument/2006/relationships/image" Target="../media/image132.png"/><Relationship Id="rId12" Type="http://schemas.openxmlformats.org/officeDocument/2006/relationships/image" Target="../media/image1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5.png"/><Relationship Id="rId5" Type="http://schemas.openxmlformats.org/officeDocument/2006/relationships/image" Target="../media/image7.jpeg"/><Relationship Id="rId10" Type="http://schemas.openxmlformats.org/officeDocument/2006/relationships/image" Target="../media/image134.png"/><Relationship Id="rId4" Type="http://schemas.openxmlformats.org/officeDocument/2006/relationships/image" Target="../media/image2.png"/><Relationship Id="rId9" Type="http://schemas.openxmlformats.org/officeDocument/2006/relationships/image" Target="../media/image1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9.png"/><Relationship Id="rId3" Type="http://schemas.openxmlformats.org/officeDocument/2006/relationships/image" Target="../media/image1.png"/><Relationship Id="rId7" Type="http://schemas.openxmlformats.org/officeDocument/2006/relationships/image" Target="../media/image146.png"/><Relationship Id="rId12" Type="http://schemas.openxmlformats.org/officeDocument/2006/relationships/image" Target="../media/image1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147.png"/><Relationship Id="rId5" Type="http://schemas.openxmlformats.org/officeDocument/2006/relationships/image" Target="../media/image7.jpeg"/><Relationship Id="rId15" Type="http://schemas.openxmlformats.org/officeDocument/2006/relationships/image" Target="../media/image151.png"/><Relationship Id="rId10" Type="http://schemas.openxmlformats.org/officeDocument/2006/relationships/image" Target="../media/image105.png"/><Relationship Id="rId4" Type="http://schemas.openxmlformats.org/officeDocument/2006/relationships/image" Target="../media/image2.png"/><Relationship Id="rId9" Type="http://schemas.openxmlformats.org/officeDocument/2006/relationships/image" Target="../media/image117.png"/><Relationship Id="rId14" Type="http://schemas.openxmlformats.org/officeDocument/2006/relationships/image" Target="../media/image1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3.png"/><Relationship Id="rId3" Type="http://schemas.openxmlformats.org/officeDocument/2006/relationships/image" Target="../media/image1.png"/><Relationship Id="rId7" Type="http://schemas.openxmlformats.org/officeDocument/2006/relationships/image" Target="../media/image146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147.png"/><Relationship Id="rId5" Type="http://schemas.openxmlformats.org/officeDocument/2006/relationships/image" Target="../media/image7.jpeg"/><Relationship Id="rId15" Type="http://schemas.openxmlformats.org/officeDocument/2006/relationships/image" Target="../media/image155.png"/><Relationship Id="rId10" Type="http://schemas.openxmlformats.org/officeDocument/2006/relationships/image" Target="../media/image105.png"/><Relationship Id="rId4" Type="http://schemas.openxmlformats.org/officeDocument/2006/relationships/image" Target="../media/image2.png"/><Relationship Id="rId9" Type="http://schemas.openxmlformats.org/officeDocument/2006/relationships/image" Target="../media/image117.png"/><Relationship Id="rId14" Type="http://schemas.openxmlformats.org/officeDocument/2006/relationships/image" Target="../media/image15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3.png"/><Relationship Id="rId3" Type="http://schemas.openxmlformats.org/officeDocument/2006/relationships/image" Target="../media/image1.png"/><Relationship Id="rId7" Type="http://schemas.openxmlformats.org/officeDocument/2006/relationships/image" Target="../media/image159.png"/><Relationship Id="rId12" Type="http://schemas.openxmlformats.org/officeDocument/2006/relationships/image" Target="../media/image1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1.png"/><Relationship Id="rId5" Type="http://schemas.openxmlformats.org/officeDocument/2006/relationships/image" Target="../media/image7.jpeg"/><Relationship Id="rId15" Type="http://schemas.openxmlformats.org/officeDocument/2006/relationships/image" Target="../media/image165.png"/><Relationship Id="rId10" Type="http://schemas.openxmlformats.org/officeDocument/2006/relationships/image" Target="../media/image118.png"/><Relationship Id="rId4" Type="http://schemas.openxmlformats.org/officeDocument/2006/relationships/image" Target="../media/image2.png"/><Relationship Id="rId9" Type="http://schemas.openxmlformats.org/officeDocument/2006/relationships/image" Target="../media/image160.png"/><Relationship Id="rId14" Type="http://schemas.openxmlformats.org/officeDocument/2006/relationships/image" Target="../media/image16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7.png"/><Relationship Id="rId3" Type="http://schemas.openxmlformats.org/officeDocument/2006/relationships/image" Target="../media/image1.png"/><Relationship Id="rId7" Type="http://schemas.openxmlformats.org/officeDocument/2006/relationships/image" Target="../media/image159.png"/><Relationship Id="rId12" Type="http://schemas.openxmlformats.org/officeDocument/2006/relationships/image" Target="../media/image1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1.png"/><Relationship Id="rId5" Type="http://schemas.openxmlformats.org/officeDocument/2006/relationships/image" Target="../media/image7.jpeg"/><Relationship Id="rId10" Type="http://schemas.openxmlformats.org/officeDocument/2006/relationships/image" Target="../media/image118.png"/><Relationship Id="rId4" Type="http://schemas.openxmlformats.org/officeDocument/2006/relationships/image" Target="../media/image2.png"/><Relationship Id="rId9" Type="http://schemas.openxmlformats.org/officeDocument/2006/relationships/image" Target="../media/image160.png"/><Relationship Id="rId14" Type="http://schemas.openxmlformats.org/officeDocument/2006/relationships/image" Target="../media/image1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10.png"/><Relationship Id="rId4" Type="http://schemas.openxmlformats.org/officeDocument/2006/relationships/image" Target="../media/image2.png"/><Relationship Id="rId9" Type="http://schemas.openxmlformats.org/officeDocument/2006/relationships/image" Target="../media/image11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2.png"/><Relationship Id="rId5" Type="http://schemas.openxmlformats.org/officeDocument/2006/relationships/image" Target="../media/image7.jpeg"/><Relationship Id="rId15" Type="http://schemas.openxmlformats.org/officeDocument/2006/relationships/image" Target="../media/image26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7.jpe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6.png"/><Relationship Id="rId5" Type="http://schemas.openxmlformats.org/officeDocument/2006/relationships/image" Target="../media/image7.jpe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7.jpeg"/><Relationship Id="rId15" Type="http://schemas.openxmlformats.org/officeDocument/2006/relationships/image" Target="../media/image44.png"/><Relationship Id="rId10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40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12" Type="http://schemas.openxmlformats.org/officeDocument/2006/relationships/image" Target="../media/image15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7.jpeg"/><Relationship Id="rId10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9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7.jpeg"/><Relationship Id="rId10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40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5313" y="-1159827"/>
            <a:ext cx="24931521" cy="16016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10" tIns="45705" rIns="91410" bIns="45705"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14282" y="3168672"/>
            <a:ext cx="10522372" cy="9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5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ÔN THI THPT QUỐC GIA 2021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9472" y="4070467"/>
            <a:ext cx="13829832" cy="11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 – PPT TIVI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77ECD4-C766-495A-B980-3930EC3B264F}"/>
              </a:ext>
            </a:extLst>
          </p:cNvPr>
          <p:cNvGrpSpPr/>
          <p:nvPr/>
        </p:nvGrpSpPr>
        <p:grpSpPr>
          <a:xfrm>
            <a:off x="4172698" y="6389248"/>
            <a:ext cx="17221200" cy="6031352"/>
            <a:chOff x="4172698" y="6389248"/>
            <a:chExt cx="17221200" cy="6031352"/>
          </a:xfrm>
        </p:grpSpPr>
        <p:sp>
          <p:nvSpPr>
            <p:cNvPr id="16" name="Rounded Rectangle 15"/>
            <p:cNvSpPr/>
            <p:nvPr/>
          </p:nvSpPr>
          <p:spPr>
            <a:xfrm>
              <a:off x="4172698" y="7143255"/>
              <a:ext cx="17221200" cy="5277345"/>
            </a:xfrm>
            <a:prstGeom prst="roundRect">
              <a:avLst>
                <a:gd name="adj" fmla="val 4570"/>
              </a:avLst>
            </a:prstGeom>
            <a:noFill/>
            <a:ln>
              <a:solidFill>
                <a:srgbClr val="135F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818914" y="6848426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75845" y="6389248"/>
              <a:ext cx="9939840" cy="12002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GIẢI </a:t>
              </a:r>
              <a:r>
                <a:rPr lang="vi-VN" sz="72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ĐỀ </a:t>
              </a:r>
              <a:r>
                <a:rPr lang="en-US" sz="72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THAM KHẢO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EE265E-01BE-48A9-9B1E-4EFB3FF94209}"/>
                </a:ext>
              </a:extLst>
            </p:cNvPr>
            <p:cNvSpPr txBox="1"/>
            <p:nvPr/>
          </p:nvSpPr>
          <p:spPr>
            <a:xfrm>
              <a:off x="4453183" y="8277285"/>
              <a:ext cx="16452072" cy="9232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(CỦA </a:t>
              </a:r>
              <a:r>
                <a:rPr lang="en-US" sz="5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BỘ GIÁO DỤC BAN HÀNH NGÀY 31-03-2021</a:t>
              </a:r>
              <a:r>
                <a:rPr lang="vi-VN" sz="5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)</a:t>
              </a:r>
              <a:endPara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3298" y="48441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4805" y="645118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3183" cy="4327962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29108D-C233-48C4-859D-ADE71C4C15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798" y="-68812"/>
            <a:ext cx="4526512" cy="4526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AEFBE-D9E9-4D8F-90ED-BD8EB85094CF}"/>
              </a:ext>
            </a:extLst>
          </p:cNvPr>
          <p:cNvSpPr txBox="1"/>
          <p:nvPr/>
        </p:nvSpPr>
        <p:spPr>
          <a:xfrm>
            <a:off x="26517600" y="-304800"/>
            <a:ext cx="49084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81AA4E-7A04-4FC8-AED7-228F34EBA079}"/>
              </a:ext>
            </a:extLst>
          </p:cNvPr>
          <p:cNvSpPr txBox="1"/>
          <p:nvPr/>
        </p:nvSpPr>
        <p:spPr>
          <a:xfrm>
            <a:off x="6206140" y="9695348"/>
            <a:ext cx="136263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 ĐỀ CÂU 47:  TÌM THAM SỐ ĐỂ BIẾN SỐ </a:t>
            </a:r>
            <a:r>
              <a:rPr lang="en-US" sz="4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 THUỘC 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 </a:t>
            </a:r>
            <a:r>
              <a:rPr lang="en-US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 THỨC CHO TRƯỚC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2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6561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806160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𝟑𝟏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806160"/>
                <a:ext cx="124104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512224"/>
            <a:ext cx="24090260" cy="2889006"/>
            <a:chOff x="923003" y="3917552"/>
            <a:chExt cx="24090260" cy="2889006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1391152" y="4311901"/>
                  <a:ext cx="23490444" cy="24946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Cho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𝒍𝒐𝒈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tham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</a:t>
                  </a:r>
                  <a:r>
                    <a:rPr lang="vi-VN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vi-VN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vi-VN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nhiêu </a:t>
                  </a:r>
                  <a:r>
                    <a:rPr lang="vi-VN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vi-VN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nguyên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dương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sao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đã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1152" y="4311901"/>
                  <a:ext cx="23490444" cy="2494657"/>
                </a:xfrm>
                <a:prstGeom prst="rect">
                  <a:avLst/>
                </a:prstGeom>
                <a:blipFill>
                  <a:blip r:embed="rId7"/>
                  <a:stretch>
                    <a:fillRect l="-1168" t="-5623" r="-1064" b="-117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9356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47.3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870718"/>
                <a:ext cx="124104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𝟔𝟑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870718"/>
                <a:ext cx="124104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771899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𝟑𝟐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771899"/>
                <a:ext cx="1241044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/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𝟔𝟒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D39D94F-8379-46FE-919E-F8F10E49F67F}"/>
                  </a:ext>
                </a:extLst>
              </p:cNvPr>
              <p:cNvSpPr txBox="1"/>
              <p:nvPr/>
            </p:nvSpPr>
            <p:spPr>
              <a:xfrm>
                <a:off x="1084805" y="7112634"/>
                <a:ext cx="9949327" cy="8353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func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D39D94F-8379-46FE-919E-F8F10E49F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05" y="7112634"/>
                <a:ext cx="9949327" cy="835357"/>
              </a:xfrm>
              <a:prstGeom prst="rect">
                <a:avLst/>
              </a:prstGeom>
              <a:blipFill>
                <a:blip r:embed="rId12"/>
                <a:stretch>
                  <a:fillRect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1E4A0D5B-3C96-454D-8DBF-555B174A9BDC}"/>
                  </a:ext>
                </a:extLst>
              </p:cNvPr>
              <p:cNvSpPr txBox="1"/>
              <p:nvPr/>
            </p:nvSpPr>
            <p:spPr>
              <a:xfrm>
                <a:off x="1142876" y="8102709"/>
                <a:ext cx="16956501" cy="101733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​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​​​​​​​​​​​​​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48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𝒍𝒐𝒈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1E4A0D5B-3C96-454D-8DBF-555B174A9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876" y="8102709"/>
                <a:ext cx="16956501" cy="1017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B7BDF003-3B5D-4242-A4A5-C70C55275673}"/>
                  </a:ext>
                </a:extLst>
              </p:cNvPr>
              <p:cNvSpPr txBox="1"/>
              <p:nvPr/>
            </p:nvSpPr>
            <p:spPr>
              <a:xfrm>
                <a:off x="1084805" y="9145917"/>
                <a:ext cx="18412092" cy="101733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func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func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48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𝒍𝒐𝒈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B7BDF003-3B5D-4242-A4A5-C70C55275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05" y="9145917"/>
                <a:ext cx="18412092" cy="10173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B722DFB-4DC0-443D-888C-D1BF0F905B47}"/>
                  </a:ext>
                </a:extLst>
              </p:cNvPr>
              <p:cNvSpPr txBox="1"/>
              <p:nvPr/>
            </p:nvSpPr>
            <p:spPr>
              <a:xfrm>
                <a:off x="969721" y="10153009"/>
                <a:ext cx="14639136" cy="17308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func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,(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func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​​​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B722DFB-4DC0-443D-888C-D1BF0F905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21" y="10153009"/>
                <a:ext cx="14639136" cy="1730858"/>
              </a:xfrm>
              <a:prstGeom prst="rect">
                <a:avLst/>
              </a:prstGeom>
              <a:blipFill>
                <a:blip r:embed="rId15"/>
                <a:stretch>
                  <a:fillRect l="-1873" t="-8481" b="-17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2D0F7B87-2372-4118-AF05-66224A310199}"/>
                  </a:ext>
                </a:extLst>
              </p:cNvPr>
              <p:cNvSpPr txBox="1"/>
              <p:nvPr/>
            </p:nvSpPr>
            <p:spPr>
              <a:xfrm>
                <a:off x="905586" y="12199019"/>
                <a:ext cx="15740976" cy="819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func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2D0F7B87-2372-4118-AF05-66224A310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86" y="12199019"/>
                <a:ext cx="15740976" cy="819968"/>
              </a:xfrm>
              <a:prstGeom prst="rect">
                <a:avLst/>
              </a:prstGeom>
              <a:blipFill>
                <a:blip r:embed="rId16"/>
                <a:stretch>
                  <a:fillRect l="-1782" t="-19259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4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6561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806160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𝟑𝟏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806160"/>
                <a:ext cx="124104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512224"/>
            <a:ext cx="24090260" cy="2889006"/>
            <a:chOff x="923003" y="3917552"/>
            <a:chExt cx="24090260" cy="2889006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1391152" y="4311901"/>
                  <a:ext cx="23490444" cy="24946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Cho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𝒍𝒐𝒈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tham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</a:t>
                  </a:r>
                  <a:r>
                    <a:rPr lang="vi-VN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vi-VN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vi-VN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nhiêu </a:t>
                  </a:r>
                  <a:r>
                    <a:rPr lang="vi-VN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vi-VN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nguyên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dương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sao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đã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1152" y="4311901"/>
                  <a:ext cx="23490444" cy="2494657"/>
                </a:xfrm>
                <a:prstGeom prst="rect">
                  <a:avLst/>
                </a:prstGeom>
                <a:blipFill>
                  <a:blip r:embed="rId7"/>
                  <a:stretch>
                    <a:fillRect l="-1168" t="-5623" r="-1064" b="-117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9356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47.3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870718"/>
                <a:ext cx="124104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𝟔𝟑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870718"/>
                <a:ext cx="124104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771899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𝟑𝟐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771899"/>
                <a:ext cx="1241044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/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𝟔𝟒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6453067-C7E1-4330-B1C0-75A6ABA7F40B}"/>
                  </a:ext>
                </a:extLst>
              </p:cNvPr>
              <p:cNvSpPr txBox="1"/>
              <p:nvPr/>
            </p:nvSpPr>
            <p:spPr>
              <a:xfrm>
                <a:off x="3847438" y="6482277"/>
                <a:ext cx="10896124" cy="12339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p>
                    </m:sSup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p>
                    </m:sSup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6453067-C7E1-4330-B1C0-75A6ABA7F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438" y="6482277"/>
                <a:ext cx="10896124" cy="1233992"/>
              </a:xfrm>
              <a:prstGeom prst="rect">
                <a:avLst/>
              </a:prstGeom>
              <a:blipFill>
                <a:blip r:embed="rId12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52F1A773-B091-4706-BD83-E9EA43FD06DE}"/>
                  </a:ext>
                </a:extLst>
              </p:cNvPr>
              <p:cNvSpPr txBox="1"/>
              <p:nvPr/>
            </p:nvSpPr>
            <p:spPr>
              <a:xfrm>
                <a:off x="595328" y="9251220"/>
                <a:ext cx="14425872" cy="17129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52F1A773-B091-4706-BD83-E9EA43FD0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28" y="9251220"/>
                <a:ext cx="14425872" cy="1712905"/>
              </a:xfrm>
              <a:prstGeom prst="rect">
                <a:avLst/>
              </a:prstGeom>
              <a:blipFill>
                <a:blip r:embed="rId13"/>
                <a:stretch>
                  <a:fillRect l="-1944" t="-9253" b="-1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B7C7FBFD-4068-4768-8745-79E62B5E0114}"/>
                  </a:ext>
                </a:extLst>
              </p:cNvPr>
              <p:cNvSpPr txBox="1"/>
              <p:nvPr/>
            </p:nvSpPr>
            <p:spPr>
              <a:xfrm>
                <a:off x="14554200" y="10188260"/>
                <a:ext cx="8458919" cy="819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B7C7FBFD-4068-4768-8745-79E62B5E0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4200" y="10188260"/>
                <a:ext cx="8458919" cy="819968"/>
              </a:xfrm>
              <a:prstGeom prst="rect">
                <a:avLst/>
              </a:prstGeom>
              <a:blipFill>
                <a:blip r:embed="rId14"/>
                <a:stretch>
                  <a:fillRect t="-19259" r="-2235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294DFDF8-36B8-446A-AC63-EA678D815E7F}"/>
                  </a:ext>
                </a:extLst>
              </p:cNvPr>
              <p:cNvSpPr txBox="1"/>
              <p:nvPr/>
            </p:nvSpPr>
            <p:spPr>
              <a:xfrm>
                <a:off x="681576" y="11380811"/>
                <a:ext cx="20002976" cy="18512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​​​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294DFDF8-36B8-446A-AC63-EA678D815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76" y="11380811"/>
                <a:ext cx="20002976" cy="185121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3A59690-8418-4C74-95D6-F893B2FEB0D6}"/>
                  </a:ext>
                </a:extLst>
              </p:cNvPr>
              <p:cNvSpPr txBox="1"/>
              <p:nvPr/>
            </p:nvSpPr>
            <p:spPr>
              <a:xfrm>
                <a:off x="3195685" y="7593114"/>
                <a:ext cx="14187486" cy="1335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func>
                        <m:func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e>
                            <m:sup>
                              <m:r>
                                <a:rPr lang="en-US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func>
                        <m:func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e>
                            <m:sup>
                              <m:r>
                                <a:rPr lang="en-US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r>
                        <a:rPr lang="en-US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sepChr m:val=";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e>
                          <m:r>
                            <a:rPr lang="en-US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+</m:t>
                          </m:r>
                          <m:r>
                            <a:rPr lang="en-US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3A59690-8418-4C74-95D6-F893B2FEB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685" y="7593114"/>
                <a:ext cx="14187486" cy="13354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05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/>
      <p:bldP spid="47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6561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806160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𝟑𝟏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806160"/>
                <a:ext cx="124104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512224"/>
            <a:ext cx="24090260" cy="2889006"/>
            <a:chOff x="923003" y="3917552"/>
            <a:chExt cx="24090260" cy="2889006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1391152" y="4311901"/>
                  <a:ext cx="23490444" cy="24946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Cho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𝒍𝒐𝒈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tham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</a:t>
                  </a:r>
                  <a:r>
                    <a:rPr lang="vi-VN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vi-VN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vi-VN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nhiêu </a:t>
                  </a:r>
                  <a:r>
                    <a:rPr lang="vi-VN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vi-VN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nguyên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dương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sao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đã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1152" y="4311901"/>
                  <a:ext cx="23490444" cy="2494657"/>
                </a:xfrm>
                <a:prstGeom prst="rect">
                  <a:avLst/>
                </a:prstGeom>
                <a:blipFill>
                  <a:blip r:embed="rId7"/>
                  <a:stretch>
                    <a:fillRect l="-1168" t="-5623" r="-1064" b="-117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9356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47.3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870718"/>
                <a:ext cx="124104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𝟔𝟑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870718"/>
                <a:ext cx="124104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771899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𝟑𝟐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771899"/>
                <a:ext cx="1241044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/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𝟔𝟒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18D977B3-4129-4921-AF7E-3A6EC179E6A4}"/>
                  </a:ext>
                </a:extLst>
              </p:cNvPr>
              <p:cNvSpPr txBox="1"/>
              <p:nvPr/>
            </p:nvSpPr>
            <p:spPr>
              <a:xfrm>
                <a:off x="837430" y="6953826"/>
                <a:ext cx="16854614" cy="8162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b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​</m:t>
                      </m:r>
                      <m:r>
                        <a:rPr lang="en-US" sz="4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6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6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4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func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6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6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4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func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​​​​</m:t>
                      </m:r>
                      <m:d>
                        <m:dPr>
                          <m:ctrlPr>
                            <a:rPr lang="en-US" sz="4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18D977B3-4129-4921-AF7E-3A6EC179E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30" y="6953826"/>
                <a:ext cx="16854614" cy="8162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79BF526F-9EDC-4B02-9264-51E8F1277807}"/>
                  </a:ext>
                </a:extLst>
              </p:cNvPr>
              <p:cNvSpPr txBox="1"/>
              <p:nvPr/>
            </p:nvSpPr>
            <p:spPr>
              <a:xfrm>
                <a:off x="805836" y="7741474"/>
                <a:ext cx="16854614" cy="8162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b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​</m:t>
                      </m:r>
                      <m:r>
                        <a:rPr lang="en-US" sz="4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6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6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6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4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func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6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6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4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func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​​​​​</m:t>
                      </m:r>
                      <m:d>
                        <m:dPr>
                          <m:ctrlPr>
                            <a:rPr lang="en-US" sz="4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79BF526F-9EDC-4B02-9264-51E8F1277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36" y="7741474"/>
                <a:ext cx="16854614" cy="81624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1910A22A-88CA-4AEF-983A-230B1E9FEA83}"/>
              </a:ext>
            </a:extLst>
          </p:cNvPr>
          <p:cNvSpPr txBox="1"/>
          <p:nvPr/>
        </p:nvSpPr>
        <p:spPr>
          <a:xfrm>
            <a:off x="805836" y="8708796"/>
            <a:ext cx="20529979" cy="78156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6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(1) </a:t>
            </a:r>
            <a:r>
              <a:rPr lang="en-US" sz="46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(2) </a:t>
            </a:r>
            <a:r>
              <a:rPr lang="en-US" sz="46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endParaRPr lang="en-US" sz="46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C9BCF52B-2522-4B9E-936F-7F3ADC6302AB}"/>
                  </a:ext>
                </a:extLst>
              </p:cNvPr>
              <p:cNvSpPr txBox="1"/>
              <p:nvPr/>
            </p:nvSpPr>
            <p:spPr>
              <a:xfrm>
                <a:off x="457200" y="9664668"/>
                <a:ext cx="23793308" cy="7897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4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6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6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6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6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6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func>
                        <m:r>
                          <a:rPr lang="en-US" sz="4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6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6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6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func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𝟑𝟐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6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C9BCF52B-2522-4B9E-936F-7F3ADC630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664668"/>
                <a:ext cx="23793308" cy="789703"/>
              </a:xfrm>
              <a:prstGeom prst="rect">
                <a:avLst/>
              </a:prstGeom>
              <a:blipFill>
                <a:blip r:embed="rId14"/>
                <a:stretch>
                  <a:fillRect t="-18462" b="-3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6CB55ED2-763E-465D-BA35-50D5B92B2B11}"/>
                  </a:ext>
                </a:extLst>
              </p:cNvPr>
              <p:cNvSpPr txBox="1"/>
              <p:nvPr/>
            </p:nvSpPr>
            <p:spPr>
              <a:xfrm>
                <a:off x="362092" y="10629067"/>
                <a:ext cx="23793308" cy="7897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6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​</m:t>
                    </m:r>
                    <m:d>
                      <m:dPr>
                        <m:ctrlPr>
                          <a:rPr lang="en-US" sz="4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4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6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6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6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6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6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func>
                        <m:r>
                          <a:rPr lang="en-US" sz="4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6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6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6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func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𝟔𝟒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6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6CB55ED2-763E-465D-BA35-50D5B92B2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92" y="10629067"/>
                <a:ext cx="23793308" cy="789703"/>
              </a:xfrm>
              <a:prstGeom prst="rect">
                <a:avLst/>
              </a:prstGeom>
              <a:blipFill>
                <a:blip r:embed="rId15"/>
                <a:stretch>
                  <a:fillRect t="-19380" b="-37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256A5B0E-7275-4459-B9D2-468D2CAA730F}"/>
                  </a:ext>
                </a:extLst>
              </p:cNvPr>
              <p:cNvSpPr txBox="1"/>
              <p:nvPr/>
            </p:nvSpPr>
            <p:spPr>
              <a:xfrm>
                <a:off x="837430" y="11655017"/>
                <a:ext cx="22209478" cy="16416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14:m>
                  <m:oMath xmlns:m="http://schemas.openxmlformats.org/officeDocument/2006/math"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𝟔𝟒</m:t>
                    </m:r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64</a:t>
                </a:r>
                <a:r>
                  <a:rPr lang="en-US" sz="46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en-US" sz="46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256A5B0E-7275-4459-B9D2-468D2CAA7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30" y="11655017"/>
                <a:ext cx="22209478" cy="1641603"/>
              </a:xfrm>
              <a:prstGeom prst="rect">
                <a:avLst/>
              </a:prstGeom>
              <a:blipFill>
                <a:blip r:embed="rId16"/>
                <a:stretch>
                  <a:fillRect l="-1180" t="-9294" r="-192" b="-17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91">
            <a:extLst>
              <a:ext uri="{FF2B5EF4-FFF2-40B4-BE49-F238E27FC236}">
                <a16:creationId xmlns:a16="http://schemas.microsoft.com/office/drawing/2014/main" id="{18554103-293D-4641-926A-322969E4DAF6}"/>
              </a:ext>
            </a:extLst>
          </p:cNvPr>
          <p:cNvSpPr/>
          <p:nvPr/>
        </p:nvSpPr>
        <p:spPr>
          <a:xfrm>
            <a:off x="18501242" y="4744108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37761BB0-8E7C-494D-A901-AB33ECEB0AF2}"/>
              </a:ext>
            </a:extLst>
          </p:cNvPr>
          <p:cNvSpPr txBox="1"/>
          <p:nvPr/>
        </p:nvSpPr>
        <p:spPr>
          <a:xfrm>
            <a:off x="21263144" y="12551701"/>
            <a:ext cx="2411238" cy="8115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36951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6561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806160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𝟒𝟓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806160"/>
                <a:ext cx="124104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512224"/>
            <a:ext cx="24369456" cy="2871176"/>
            <a:chOff x="923003" y="3917552"/>
            <a:chExt cx="24369456" cy="2871176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1802015" y="4542728"/>
                  <a:ext cx="23490444" cy="183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Tổng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tất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cả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nguyên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m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để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endPara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g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phân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biệt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2015" y="4542728"/>
                  <a:ext cx="23490444" cy="1838324"/>
                </a:xfrm>
                <a:prstGeom prst="rect">
                  <a:avLst/>
                </a:prstGeom>
                <a:blipFill>
                  <a:blip r:embed="rId7"/>
                  <a:stretch>
                    <a:fillRect t="-7641" b="-132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9356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47.4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870718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𝟑𝟒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870718"/>
                <a:ext cx="1241044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771899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𝟐𝟕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771899"/>
                <a:ext cx="1241044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/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𝟑𝟖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A0426ED0-3830-4B74-B57A-B21A23E08427}"/>
                  </a:ext>
                </a:extLst>
              </p:cNvPr>
              <p:cNvSpPr txBox="1"/>
              <p:nvPr/>
            </p:nvSpPr>
            <p:spPr>
              <a:xfrm>
                <a:off x="714650" y="7123852"/>
                <a:ext cx="14448186" cy="10996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g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A0426ED0-3830-4B74-B57A-B21A23E08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50" y="7123852"/>
                <a:ext cx="14448186" cy="10996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2EF5A1B3-3ED5-4B6C-8C86-A7DD4ABC2C0E}"/>
                  </a:ext>
                </a:extLst>
              </p:cNvPr>
              <p:cNvSpPr txBox="1"/>
              <p:nvPr/>
            </p:nvSpPr>
            <p:spPr>
              <a:xfrm>
                <a:off x="645408" y="8361222"/>
                <a:ext cx="16106397" cy="10996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g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2EF5A1B3-3ED5-4B6C-8C86-A7DD4ABC2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08" y="8361222"/>
                <a:ext cx="16106397" cy="10996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7C39576-76AE-48B5-99B7-6405DA7EA8C1}"/>
                  </a:ext>
                </a:extLst>
              </p:cNvPr>
              <p:cNvSpPr txBox="1"/>
              <p:nvPr/>
            </p:nvSpPr>
            <p:spPr>
              <a:xfrm>
                <a:off x="645408" y="9336360"/>
                <a:ext cx="14776481" cy="104041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ad>
                            <m:rad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g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d>
                        <m:d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7C39576-76AE-48B5-99B7-6405DA7EA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08" y="9336360"/>
                <a:ext cx="14776481" cy="10404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D4CA9619-7577-4BB8-B75A-571B73CD63AE}"/>
                  </a:ext>
                </a:extLst>
              </p:cNvPr>
              <p:cNvSpPr txBox="1"/>
              <p:nvPr/>
            </p:nvSpPr>
            <p:spPr>
              <a:xfrm>
                <a:off x="1714914" y="10565758"/>
                <a:ext cx="7986674" cy="90505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solidFill>
                      <a:srgbClr val="002060"/>
                    </a:solidFill>
                  </a:rPr>
                  <a:t>Đặt</a:t>
                </a:r>
                <a:r>
                  <a:rPr lang="en-US" sz="4800" b="1" dirty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endParaRPr lang="en-US" sz="4800" b="1" dirty="0">
                  <a:solidFill>
                    <a:srgbClr val="00206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D4CA9619-7577-4BB8-B75A-571B73CD6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914" y="10565758"/>
                <a:ext cx="7986674" cy="905056"/>
              </a:xfrm>
              <a:prstGeom prst="rect">
                <a:avLst/>
              </a:prstGeom>
              <a:blipFill>
                <a:blip r:embed="rId15"/>
                <a:stretch>
                  <a:fillRect l="-3435" t="-6711" b="-34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78D3F8FA-D240-4BD7-B75C-F07FFDE5F28A}"/>
                  </a:ext>
                </a:extLst>
              </p:cNvPr>
              <p:cNvSpPr txBox="1"/>
              <p:nvPr/>
            </p:nvSpPr>
            <p:spPr>
              <a:xfrm>
                <a:off x="506450" y="11774331"/>
                <a:ext cx="15986620" cy="85888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78D3F8FA-D240-4BD7-B75C-F07FFDE5F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50" y="11774331"/>
                <a:ext cx="15986620" cy="85888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75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6561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806160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𝟒𝟓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806160"/>
                <a:ext cx="124104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512224"/>
            <a:ext cx="24369456" cy="2871176"/>
            <a:chOff x="923003" y="3917552"/>
            <a:chExt cx="24369456" cy="2871176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1802015" y="4542728"/>
                  <a:ext cx="23490444" cy="183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Tổng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tất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cả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nguyên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m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để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endPara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g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phân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biệt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2015" y="4542728"/>
                  <a:ext cx="23490444" cy="1838324"/>
                </a:xfrm>
                <a:prstGeom prst="rect">
                  <a:avLst/>
                </a:prstGeom>
                <a:blipFill>
                  <a:blip r:embed="rId7"/>
                  <a:stretch>
                    <a:fillRect t="-7641" b="-132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9356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47.4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870718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𝟑𝟒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870718"/>
                <a:ext cx="1241044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771899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𝟐𝟕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771899"/>
                <a:ext cx="1241044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/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𝟑𝟖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5CF14911-CC18-4E43-B7CB-49BB111F673E}"/>
                  </a:ext>
                </a:extLst>
              </p:cNvPr>
              <p:cNvSpPr txBox="1"/>
              <p:nvPr/>
            </p:nvSpPr>
            <p:spPr>
              <a:xfrm>
                <a:off x="917112" y="7215416"/>
                <a:ext cx="14870096" cy="8806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457200">
                  <a:lnSpc>
                    <a:spcPct val="115000"/>
                  </a:lnSpc>
                  <a:spcBef>
                    <a:spcPts val="300"/>
                  </a:spcBef>
                </a:pP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sup>
                    </m:sSup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sup>
                    </m:sSup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𝑹</m:t>
                    </m:r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UTM Swiss Condensed" panose="02000500000000000000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5CF14911-CC18-4E43-B7CB-49BB111F6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12" y="7215416"/>
                <a:ext cx="14870096" cy="880626"/>
              </a:xfrm>
              <a:prstGeom prst="rect">
                <a:avLst/>
              </a:prstGeom>
              <a:blipFill>
                <a:blip r:embed="rId12"/>
                <a:stretch>
                  <a:fillRect t="-11111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7AA37C86-0836-4041-B0CC-FFB78F92C1C9}"/>
                  </a:ext>
                </a:extLst>
              </p:cNvPr>
              <p:cNvSpPr txBox="1"/>
              <p:nvPr/>
            </p:nvSpPr>
            <p:spPr>
              <a:xfrm>
                <a:off x="910127" y="8361136"/>
                <a:ext cx="12592422" cy="9224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7AA37C86-0836-4041-B0CC-FFB78F92C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27" y="8361136"/>
                <a:ext cx="12592422" cy="9224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457F455-F926-41F8-AEAF-D44F8C080596}"/>
                  </a:ext>
                </a:extLst>
              </p:cNvPr>
              <p:cNvSpPr txBox="1"/>
              <p:nvPr/>
            </p:nvSpPr>
            <p:spPr>
              <a:xfrm>
                <a:off x="917112" y="9438667"/>
                <a:ext cx="13197972" cy="84773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457F455-F926-41F8-AEAF-D44F8C080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12" y="9438667"/>
                <a:ext cx="13197972" cy="8477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11AA21F4-A9D8-4227-9F0B-D6E0D966F031}"/>
                  </a:ext>
                </a:extLst>
              </p:cNvPr>
              <p:cNvSpPr txBox="1"/>
              <p:nvPr/>
            </p:nvSpPr>
            <p:spPr>
              <a:xfrm>
                <a:off x="681576" y="10607700"/>
                <a:ext cx="16363519" cy="84773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fName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11AA21F4-A9D8-4227-9F0B-D6E0D966F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76" y="10607700"/>
                <a:ext cx="16363519" cy="84773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9CE57328-92BD-418A-9738-086DB63B532A}"/>
                  </a:ext>
                </a:extLst>
              </p:cNvPr>
              <p:cNvSpPr txBox="1"/>
              <p:nvPr/>
            </p:nvSpPr>
            <p:spPr>
              <a:xfrm>
                <a:off x="917112" y="11649502"/>
                <a:ext cx="7546938" cy="830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9CE57328-92BD-418A-9738-086DB63B5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12" y="11649502"/>
                <a:ext cx="7546938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5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6561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806160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𝟒𝟓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806160"/>
                <a:ext cx="124104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512224"/>
            <a:ext cx="24369456" cy="2871176"/>
            <a:chOff x="923003" y="3917552"/>
            <a:chExt cx="24369456" cy="2871176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1802015" y="4542728"/>
                  <a:ext cx="23490444" cy="183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Tổng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tất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cả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nguyên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m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để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endPara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g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phân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biệt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2015" y="4542728"/>
                  <a:ext cx="23490444" cy="1838324"/>
                </a:xfrm>
                <a:prstGeom prst="rect">
                  <a:avLst/>
                </a:prstGeom>
                <a:blipFill>
                  <a:blip r:embed="rId7"/>
                  <a:stretch>
                    <a:fillRect t="-7641" b="-132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9356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47.4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870718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𝟑𝟒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870718"/>
                <a:ext cx="1241044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771899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𝟐𝟕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771899"/>
                <a:ext cx="1241044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/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𝟑𝟖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56">
            <a:extLst>
              <a:ext uri="{FF2B5EF4-FFF2-40B4-BE49-F238E27FC236}">
                <a16:creationId xmlns:a16="http://schemas.microsoft.com/office/drawing/2014/main" id="{2B61CD12-5011-4A88-B711-BA564FA9B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878" y="6664441"/>
            <a:ext cx="7114142" cy="657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7AF73514-9DBA-4D73-92DD-54BBA01B2777}"/>
                  </a:ext>
                </a:extLst>
              </p:cNvPr>
              <p:cNvSpPr txBox="1"/>
              <p:nvPr/>
            </p:nvSpPr>
            <p:spPr>
              <a:xfrm>
                <a:off x="1127046" y="8454698"/>
                <a:ext cx="12089848" cy="17043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27. </a:t>
                </a: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7AF73514-9DBA-4D73-92DD-54BBA01B2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46" y="8454698"/>
                <a:ext cx="12089848" cy="1704377"/>
              </a:xfrm>
              <a:prstGeom prst="rect">
                <a:avLst/>
              </a:prstGeom>
              <a:blipFill>
                <a:blip r:embed="rId13"/>
                <a:stretch>
                  <a:fillRect l="-2320" t="-9286" r="-1311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91">
            <a:extLst>
              <a:ext uri="{FF2B5EF4-FFF2-40B4-BE49-F238E27FC236}">
                <a16:creationId xmlns:a16="http://schemas.microsoft.com/office/drawing/2014/main" id="{402BF37E-2E02-4448-8709-DCBD8CFB7A47}"/>
              </a:ext>
            </a:extLst>
          </p:cNvPr>
          <p:cNvSpPr/>
          <p:nvPr/>
        </p:nvSpPr>
        <p:spPr>
          <a:xfrm>
            <a:off x="12451545" y="4832421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4F06ADF5-06F0-4433-BD98-918DDFCC305B}"/>
              </a:ext>
            </a:extLst>
          </p:cNvPr>
          <p:cNvSpPr txBox="1"/>
          <p:nvPr/>
        </p:nvSpPr>
        <p:spPr>
          <a:xfrm>
            <a:off x="13032635" y="12458141"/>
            <a:ext cx="2355132" cy="8115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119382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6561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806160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𝟏𝟗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806160"/>
                <a:ext cx="124104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512224"/>
            <a:ext cx="24369456" cy="2871176"/>
            <a:chOff x="923003" y="3917552"/>
            <a:chExt cx="24369456" cy="2871176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1802015" y="4829062"/>
                  <a:ext cx="23490444" cy="18932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nguyên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  <m:r>
                            <a:rPr lang="en-US" sz="4800" b="1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để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endParaRPr lang="en-US" sz="48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2015" y="4829062"/>
                  <a:ext cx="23490444" cy="1893275"/>
                </a:xfrm>
                <a:prstGeom prst="rect">
                  <a:avLst/>
                </a:prstGeom>
                <a:blipFill>
                  <a:blip r:embed="rId7"/>
                  <a:stretch>
                    <a:fillRect t="-5806" b="-16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9356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47.5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870718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𝟐𝟏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870718"/>
                <a:ext cx="1241044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771899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𝟏𝟖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771899"/>
                <a:ext cx="1241044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/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𝟐𝟎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786D80B-1E49-4C0F-B92C-C99D6C49C4B5}"/>
                  </a:ext>
                </a:extLst>
              </p:cNvPr>
              <p:cNvSpPr txBox="1"/>
              <p:nvPr/>
            </p:nvSpPr>
            <p:spPr>
              <a:xfrm>
                <a:off x="767558" y="7049190"/>
                <a:ext cx="23903916" cy="17906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Đặt: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𝒎</m:t>
                            </m:r>
                          </m:e>
                        </m:d>
                      </m:e>
                    </m:func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sup>
                    </m:sSup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sup>
                    </m:sSup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vi-VN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</a:t>
                </a:r>
                <a:r>
                  <a:rPr lang="vi-VN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sup>
                        </m:sSup>
                      </m:e>
                    </m:d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sup>
                    </m:sSup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786D80B-1E49-4C0F-B92C-C99D6C49C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58" y="7049190"/>
                <a:ext cx="23903916" cy="1790683"/>
              </a:xfrm>
              <a:prstGeom prst="rect">
                <a:avLst/>
              </a:prstGeom>
              <a:blipFill>
                <a:blip r:embed="rId12"/>
                <a:stretch>
                  <a:fillRect t="-6122" r="-17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1C3F2BEE-140A-42E4-A29A-A677D64509CB}"/>
                  </a:ext>
                </a:extLst>
              </p:cNvPr>
              <p:cNvSpPr txBox="1"/>
              <p:nvPr/>
            </p:nvSpPr>
            <p:spPr>
              <a:xfrm>
                <a:off x="917112" y="9299753"/>
                <a:ext cx="10411825" cy="17906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vi-VN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vi-VN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PT: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; 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1C3F2BEE-140A-42E4-A29A-A677D6450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12" y="9299753"/>
                <a:ext cx="10411825" cy="1790683"/>
              </a:xfrm>
              <a:prstGeom prst="rect">
                <a:avLst/>
              </a:prstGeom>
              <a:blipFill>
                <a:blip r:embed="rId13"/>
                <a:stretch>
                  <a:fillRect t="-6143" b="-17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E3EF7947-27C1-4439-AEB1-A688D94F1E71}"/>
                  </a:ext>
                </a:extLst>
              </p:cNvPr>
              <p:cNvSpPr txBox="1"/>
              <p:nvPr/>
            </p:nvSpPr>
            <p:spPr>
              <a:xfrm>
                <a:off x="880006" y="11291428"/>
                <a:ext cx="16346141" cy="131933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e>
                    </m:func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𝟔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r>
                                  <a:rPr lang="vi-VN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𝟕</m:t>
                                </m:r>
                              </m:e>
                            </m:func>
                          </m:den>
                        </m:f>
                      </m:e>
                    </m:func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E3EF7947-27C1-4439-AEB1-A688D94F1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06" y="11291428"/>
                <a:ext cx="16346141" cy="1319336"/>
              </a:xfrm>
              <a:prstGeom prst="rect">
                <a:avLst/>
              </a:prstGeom>
              <a:blipFill>
                <a:blip r:embed="rId14"/>
                <a:stretch>
                  <a:fillRect r="-708" b="-9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94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6561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806160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𝟏𝟗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806160"/>
                <a:ext cx="124104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512224"/>
            <a:ext cx="24369456" cy="2871176"/>
            <a:chOff x="923003" y="3917552"/>
            <a:chExt cx="24369456" cy="2871176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1802015" y="4829062"/>
                  <a:ext cx="23490444" cy="18932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nguyên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  <m:r>
                            <a:rPr lang="en-US" sz="4800" b="1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để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endParaRPr lang="en-US" sz="48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2015" y="4829062"/>
                  <a:ext cx="23490444" cy="1893275"/>
                </a:xfrm>
                <a:prstGeom prst="rect">
                  <a:avLst/>
                </a:prstGeom>
                <a:blipFill>
                  <a:blip r:embed="rId7"/>
                  <a:stretch>
                    <a:fillRect t="-5806" b="-16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9356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47.5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870718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𝟐𝟏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870718"/>
                <a:ext cx="1241044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771899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𝟏𝟖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771899"/>
                <a:ext cx="1241044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/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𝟐𝟎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10481036-ADF4-401C-A5D8-BF6DCB48EC19}"/>
              </a:ext>
            </a:extLst>
          </p:cNvPr>
          <p:cNvSpPr txBox="1"/>
          <p:nvPr/>
        </p:nvSpPr>
        <p:spPr>
          <a:xfrm>
            <a:off x="878863" y="7544317"/>
            <a:ext cx="12344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vi-VN" sz="48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vi-VN" sz="4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lang="en-US" sz="4800" dirty="0"/>
          </a:p>
        </p:txBody>
      </p:sp>
      <p:pic>
        <p:nvPicPr>
          <p:cNvPr id="45" name="Picture 25">
            <a:extLst>
              <a:ext uri="{FF2B5EF4-FFF2-40B4-BE49-F238E27FC236}">
                <a16:creationId xmlns:a16="http://schemas.microsoft.com/office/drawing/2014/main" id="{D1A7C303-1CF5-4F43-AFB4-61172C63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438" y="6751360"/>
            <a:ext cx="13254463" cy="454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C5579C58-5F20-4D01-BA82-C12AFBB8F289}"/>
              </a:ext>
            </a:extLst>
          </p:cNvPr>
          <p:cNvSpPr txBox="1"/>
          <p:nvPr/>
        </p:nvSpPr>
        <p:spPr>
          <a:xfrm>
            <a:off x="407073" y="9492824"/>
            <a:ext cx="9568645" cy="855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48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vi-VN" sz="4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BBT ta </a:t>
            </a:r>
            <a:r>
              <a:rPr lang="vi-VN" sz="48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vi-VN" sz="4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PT </a:t>
            </a:r>
            <a:r>
              <a:rPr lang="vi-VN" sz="48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vi-VN" sz="4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endParaRPr lang="en-US" sz="4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450B4C29-DA3D-4C0E-B9B7-ED78EA4583B0}"/>
                  </a:ext>
                </a:extLst>
              </p:cNvPr>
              <p:cNvSpPr txBox="1"/>
              <p:nvPr/>
            </p:nvSpPr>
            <p:spPr>
              <a:xfrm>
                <a:off x="337887" y="10954940"/>
                <a:ext cx="12513105" cy="14448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4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vi-VN" sz="4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𝟔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r>
                                  <a:rPr lang="vi-VN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𝟕</m:t>
                                </m:r>
                              </m:e>
                            </m:func>
                          </m:den>
                        </m:f>
                      </m:e>
                    </m:func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vi-VN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𝟕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𝟔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vi-VN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𝒍𝒏</m:t>
                                    </m:r>
                                  </m:fName>
                                  <m:e>
                                    <m:r>
                                      <a:rPr lang="vi-VN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𝟕</m:t>
                                    </m:r>
                                  </m:e>
                                </m:func>
                              </m:den>
                            </m:f>
                          </m:e>
                        </m:func>
                      </m:sup>
                    </m:sSup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𝟑𝟖𝟗</m:t>
                    </m:r>
                  </m:oMath>
                </a14:m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450B4C29-DA3D-4C0E-B9B7-ED78EA458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87" y="10954940"/>
                <a:ext cx="12513105" cy="1444883"/>
              </a:xfrm>
              <a:prstGeom prst="rect">
                <a:avLst/>
              </a:prstGeom>
              <a:blipFill>
                <a:blip r:embed="rId13"/>
                <a:stretch>
                  <a:fillRect r="-1656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9C843A2-7EB7-4F1A-B546-6BEE252082BA}"/>
                  </a:ext>
                </a:extLst>
              </p:cNvPr>
              <p:cNvSpPr txBox="1"/>
              <p:nvPr/>
            </p:nvSpPr>
            <p:spPr>
              <a:xfrm>
                <a:off x="402022" y="12332135"/>
                <a:ext cx="14574054" cy="8642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𝟐𝟎</m:t>
                        </m:r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𝟐𝟎</m:t>
                        </m:r>
                      </m:e>
                    </m:d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ℤ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vi-VN" sz="4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𝟏𝟗</m:t>
                        </m:r>
                        <m:r>
                          <a:rPr lang="vi-VN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vi-VN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𝟏𝟖</m:t>
                        </m:r>
                        <m:r>
                          <a:rPr lang="vi-VN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;...;</m:t>
                        </m:r>
                        <m:r>
                          <a:rPr lang="vi-VN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9C843A2-7EB7-4F1A-B546-6BEE25208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22" y="12332135"/>
                <a:ext cx="14574054" cy="864276"/>
              </a:xfrm>
              <a:prstGeom prst="rect">
                <a:avLst/>
              </a:prstGeom>
              <a:blipFill>
                <a:blip r:embed="rId14"/>
                <a:stretch>
                  <a:fillRect t="-12676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91">
            <a:extLst>
              <a:ext uri="{FF2B5EF4-FFF2-40B4-BE49-F238E27FC236}">
                <a16:creationId xmlns:a16="http://schemas.microsoft.com/office/drawing/2014/main" id="{11FCA2B7-3B08-471E-ADCC-74194BDA88C1}"/>
              </a:ext>
            </a:extLst>
          </p:cNvPr>
          <p:cNvSpPr/>
          <p:nvPr/>
        </p:nvSpPr>
        <p:spPr>
          <a:xfrm>
            <a:off x="18501242" y="477467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1BA8CBC-C893-477A-BE71-BD1489BEA387}"/>
              </a:ext>
            </a:extLst>
          </p:cNvPr>
          <p:cNvSpPr txBox="1"/>
          <p:nvPr/>
        </p:nvSpPr>
        <p:spPr>
          <a:xfrm>
            <a:off x="21263144" y="12551701"/>
            <a:ext cx="2411238" cy="8115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121657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  <p:bldP spid="49" grpId="0" animBg="1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6561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512224"/>
            <a:ext cx="24369456" cy="2920201"/>
            <a:chOff x="923003" y="3917552"/>
            <a:chExt cx="24369456" cy="2920201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1802015" y="4829062"/>
                  <a:ext cx="23490444" cy="20086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nl-NL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bao nhiêu số nguyên </a:t>
                  </a:r>
                  <a14:m>
                    <m:oMath xmlns:m="http://schemas.openxmlformats.org/officeDocument/2006/math">
                      <m:r>
                        <a:rPr lang="nl-NL" sz="4800" b="1" i="1" smtClean="0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4800" b="1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nl-NL" sz="4800" b="1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≥</m:t>
                          </m:r>
                          <m:r>
                            <a:rPr lang="nl-NL" sz="4800" b="1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nl-NL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sao cho tồn tại số thực </a:t>
                  </a:r>
                  <a14:m>
                    <m:oMath xmlns:m="http://schemas.openxmlformats.org/officeDocument/2006/math">
                      <m:r>
                        <a:rPr lang="nl-NL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a14:m>
                  <a:r>
                    <a:rPr lang="nl-NL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thỏa mãn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nl-NL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r>
                                        <a:rPr lang="nl-NL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nl-NL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nl-NL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nl-NL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𝒍𝒏</m:t>
                              </m:r>
                            </m:fName>
                            <m:e>
                              <m:r>
                                <a:rPr lang="nl-NL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</m:func>
                        </m:sup>
                      </m:sSup>
                      <m:r>
                        <a:rPr lang="nl-NL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NL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nl-NL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nl-NL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a14:m>
                  <a:endParaRPr lang="en-US" sz="48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2015" y="4829062"/>
                  <a:ext cx="23490444" cy="2008691"/>
                </a:xfrm>
                <a:prstGeom prst="rect">
                  <a:avLst/>
                </a:prstGeom>
                <a:blipFill>
                  <a:blip r:embed="rId7"/>
                  <a:stretch>
                    <a:fillRect t="-5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9356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47.6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870718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870718"/>
                <a:ext cx="87235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771899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771899"/>
                <a:ext cx="87235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/>
              <p:nvPr/>
            </p:nvSpPr>
            <p:spPr>
              <a:xfrm>
                <a:off x="19780474" y="4800600"/>
                <a:ext cx="200247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𝑽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 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74" y="4800600"/>
                <a:ext cx="2002471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ED381064-78A8-471E-BB0A-8AFEB88BA2B9}"/>
                  </a:ext>
                </a:extLst>
              </p:cNvPr>
              <p:cNvSpPr txBox="1"/>
              <p:nvPr/>
            </p:nvSpPr>
            <p:spPr>
              <a:xfrm>
                <a:off x="1770068" y="6971822"/>
                <a:ext cx="5035930" cy="819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kiện: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ED381064-78A8-471E-BB0A-8AFEB88B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068" y="6971822"/>
                <a:ext cx="5035930" cy="819968"/>
              </a:xfrm>
              <a:prstGeom prst="rect">
                <a:avLst/>
              </a:prstGeom>
              <a:blipFill>
                <a:blip r:embed="rId12"/>
                <a:stretch>
                  <a:fillRect l="-5448" t="-19403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0207EB2F-D14D-4B11-A72F-8655EE57C406}"/>
                  </a:ext>
                </a:extLst>
              </p:cNvPr>
              <p:cNvSpPr txBox="1"/>
              <p:nvPr/>
            </p:nvSpPr>
            <p:spPr>
              <a:xfrm>
                <a:off x="1245905" y="8030244"/>
                <a:ext cx="14671645" cy="17670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 vào phương trình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func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func>
                      </m:sup>
                    </m:sSup>
                  </m:oMath>
                </a14:m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func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func>
                      </m:sup>
                    </m:sSup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0207EB2F-D14D-4B11-A72F-8655EE57C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905" y="8030244"/>
                <a:ext cx="14671645" cy="1767087"/>
              </a:xfrm>
              <a:prstGeom prst="rect">
                <a:avLst/>
              </a:prstGeom>
              <a:blipFill>
                <a:blip r:embed="rId13"/>
                <a:stretch>
                  <a:fillRect l="-1870" t="-7586" b="-1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C56BDF96-D6E0-4BF2-96C1-4AAE18FEFFA1}"/>
                  </a:ext>
                </a:extLst>
              </p:cNvPr>
              <p:cNvSpPr txBox="1"/>
              <p:nvPr/>
            </p:nvSpPr>
            <p:spPr>
              <a:xfrm>
                <a:off x="959701" y="9551182"/>
                <a:ext cx="14241206" cy="214507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ta có hệ phương trình: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𝒍𝒏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𝒍𝒏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C56BDF96-D6E0-4BF2-96C1-4AAE18FEF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01" y="9551182"/>
                <a:ext cx="14241206" cy="2145074"/>
              </a:xfrm>
              <a:prstGeom prst="rect">
                <a:avLst/>
              </a:prstGeom>
              <a:blipFill>
                <a:blip r:embed="rId14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16A53FD0-9D9E-440D-9C05-11488CCD443A}"/>
                  </a:ext>
                </a:extLst>
              </p:cNvPr>
              <p:cNvSpPr txBox="1"/>
              <p:nvPr/>
            </p:nvSpPr>
            <p:spPr>
              <a:xfrm>
                <a:off x="886604" y="11558100"/>
                <a:ext cx="18226015" cy="17129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func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hàm số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16A53FD0-9D9E-440D-9C05-11488CCD4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04" y="11558100"/>
                <a:ext cx="18226015" cy="1712905"/>
              </a:xfrm>
              <a:prstGeom prst="rect">
                <a:avLst/>
              </a:prstGeom>
              <a:blipFill>
                <a:blip r:embed="rId15"/>
                <a:stretch>
                  <a:fillRect l="-1505" t="-9253" r="-535" b="-1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1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-390358" y="6295839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6561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512224"/>
            <a:ext cx="24369456" cy="2920201"/>
            <a:chOff x="923003" y="3917552"/>
            <a:chExt cx="24369456" cy="2920201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1802015" y="4829062"/>
                  <a:ext cx="23490444" cy="20086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nl-NL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bao nhiêu số nguyên </a:t>
                  </a:r>
                  <a14:m>
                    <m:oMath xmlns:m="http://schemas.openxmlformats.org/officeDocument/2006/math">
                      <m:r>
                        <a:rPr lang="nl-NL" sz="4800" b="1" i="1" smtClean="0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4800" b="1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nl-NL" sz="4800" b="1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≥</m:t>
                          </m:r>
                          <m:r>
                            <a:rPr lang="nl-NL" sz="4800" b="1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nl-NL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sao cho tồn tại số thực </a:t>
                  </a:r>
                  <a14:m>
                    <m:oMath xmlns:m="http://schemas.openxmlformats.org/officeDocument/2006/math">
                      <m:r>
                        <a:rPr lang="nl-NL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a14:m>
                  <a:r>
                    <a:rPr lang="nl-NL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thỏa mãn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nl-NL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r>
                                        <a:rPr lang="nl-NL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nl-NL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nl-NL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nl-NL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𝒍𝒏</m:t>
                              </m:r>
                            </m:fName>
                            <m:e>
                              <m:r>
                                <a:rPr lang="nl-NL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</m:func>
                        </m:sup>
                      </m:sSup>
                      <m:r>
                        <a:rPr lang="nl-NL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NL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nl-NL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nl-NL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a14:m>
                  <a:endParaRPr lang="en-US" sz="48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2015" y="4829062"/>
                  <a:ext cx="23490444" cy="2008691"/>
                </a:xfrm>
                <a:prstGeom prst="rect">
                  <a:avLst/>
                </a:prstGeom>
                <a:blipFill>
                  <a:blip r:embed="rId7"/>
                  <a:stretch>
                    <a:fillRect t="-5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9356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47.6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870718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870718"/>
                <a:ext cx="87235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771899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771899"/>
                <a:ext cx="87235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/>
              <p:nvPr/>
            </p:nvSpPr>
            <p:spPr>
              <a:xfrm>
                <a:off x="19780474" y="4800600"/>
                <a:ext cx="200247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𝑽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 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74" y="4800600"/>
                <a:ext cx="2002471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A6253155-D5C3-45A1-8B4A-EB03E08D0A0B}"/>
                  </a:ext>
                </a:extLst>
              </p:cNvPr>
              <p:cNvSpPr txBox="1"/>
              <p:nvPr/>
            </p:nvSpPr>
            <p:spPr>
              <a:xfrm>
                <a:off x="1122077" y="7380254"/>
                <a:ext cx="4069319" cy="819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A6253155-D5C3-45A1-8B4A-EB03E08D0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077" y="7380254"/>
                <a:ext cx="4069319" cy="819968"/>
              </a:xfrm>
              <a:prstGeom prst="rect">
                <a:avLst/>
              </a:prstGeom>
              <a:blipFill>
                <a:blip r:embed="rId12"/>
                <a:stretch>
                  <a:fillRect l="-6737" t="-19403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8D9413F3-557B-4C4C-91FA-20BA5B0C1013}"/>
                  </a:ext>
                </a:extLst>
              </p:cNvPr>
              <p:cNvSpPr txBox="1"/>
              <p:nvPr/>
            </p:nvSpPr>
            <p:spPr>
              <a:xfrm>
                <a:off x="605178" y="8319350"/>
                <a:ext cx="17896631" cy="27235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(2) :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func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𝒍𝒏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e>
                    </m:func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d>
                      </m:e>
                    </m:func>
                  </m:oMath>
                </a14:m>
                <a:endParaRPr lang="en-US" sz="4800" b="1" i="1" dirty="0">
                  <a:solidFill>
                    <a:srgbClr val="00206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</m:func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</m:func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</m:func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𝒍𝒏</m:t>
                              </m:r>
                            </m:fName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8D9413F3-557B-4C4C-91FA-20BA5B0C1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78" y="8319350"/>
                <a:ext cx="17896631" cy="2723502"/>
              </a:xfrm>
              <a:prstGeom prst="rect">
                <a:avLst/>
              </a:prstGeom>
              <a:blipFill>
                <a:blip r:embed="rId13"/>
                <a:stretch>
                  <a:fillRect l="-1533" t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C4188A2-7C61-49AF-9367-4EBB1DC172A4}"/>
                  </a:ext>
                </a:extLst>
              </p:cNvPr>
              <p:cNvSpPr txBox="1"/>
              <p:nvPr/>
            </p:nvSpPr>
            <p:spPr>
              <a:xfrm>
                <a:off x="917112" y="10717312"/>
                <a:ext cx="15954817" cy="126957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C4188A2-7C61-49AF-9367-4EBB1DC17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12" y="10717312"/>
                <a:ext cx="15954817" cy="1269578"/>
              </a:xfrm>
              <a:prstGeom prst="rect">
                <a:avLst/>
              </a:prstGeom>
              <a:blipFill>
                <a:blip r:embed="rId14"/>
                <a:stretch>
                  <a:fillRect l="-1719" b="-10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46C69D9-3AD9-49B2-A27A-57E67D0980E0}"/>
                  </a:ext>
                </a:extLst>
              </p:cNvPr>
              <p:cNvSpPr txBox="1"/>
              <p:nvPr/>
            </p:nvSpPr>
            <p:spPr>
              <a:xfrm>
                <a:off x="680514" y="12072092"/>
                <a:ext cx="15579586" cy="819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func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𝒆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≥</m:t>
                    </m:r>
                    <m:r>
                      <a:rPr lang="en-US" sz="4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sz="4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𝐭𝐡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ử 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𝐥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ạ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𝐢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𝐜𝐡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ọ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𝐧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𝒎</m:t>
                    </m:r>
                    <m:r>
                      <a:rPr lang="en-US" sz="4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sz="4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46C69D9-3AD9-49B2-A27A-57E67D098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14" y="12072092"/>
                <a:ext cx="15579586" cy="819968"/>
              </a:xfrm>
              <a:prstGeom prst="rect">
                <a:avLst/>
              </a:prstGeom>
              <a:blipFill>
                <a:blip r:embed="rId15"/>
                <a:stretch>
                  <a:fillRect l="-1800" t="-19259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91">
            <a:extLst>
              <a:ext uri="{FF2B5EF4-FFF2-40B4-BE49-F238E27FC236}">
                <a16:creationId xmlns:a16="http://schemas.microsoft.com/office/drawing/2014/main" id="{3BA6F11A-2459-47FF-8A14-EB028E097E12}"/>
              </a:ext>
            </a:extLst>
          </p:cNvPr>
          <p:cNvSpPr/>
          <p:nvPr/>
        </p:nvSpPr>
        <p:spPr>
          <a:xfrm>
            <a:off x="12451545" y="4832421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56D03C7D-8058-4FD7-A012-B1C52BBC37B2}"/>
              </a:ext>
            </a:extLst>
          </p:cNvPr>
          <p:cNvSpPr txBox="1"/>
          <p:nvPr/>
        </p:nvSpPr>
        <p:spPr>
          <a:xfrm>
            <a:off x="20605379" y="12489467"/>
            <a:ext cx="2355132" cy="8115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118191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6561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512224"/>
            <a:ext cx="24090260" cy="2871176"/>
            <a:chOff x="923003" y="3917552"/>
            <a:chExt cx="24090260" cy="2871176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870718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870718"/>
                <a:ext cx="872355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771899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771899"/>
                <a:ext cx="87235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Rectangle 35">
            <a:extLst>
              <a:ext uri="{FF2B5EF4-FFF2-40B4-BE49-F238E27FC236}">
                <a16:creationId xmlns:a16="http://schemas.microsoft.com/office/drawing/2014/main" id="{5122656E-85B9-447F-AB81-C393F07DD888}"/>
              </a:ext>
            </a:extLst>
          </p:cNvPr>
          <p:cNvSpPr/>
          <p:nvPr/>
        </p:nvSpPr>
        <p:spPr>
          <a:xfrm>
            <a:off x="19780474" y="4800600"/>
            <a:ext cx="2050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6F6EB11-F8F1-4A22-9771-4F231F7C6B86}"/>
                  </a:ext>
                </a:extLst>
              </p:cNvPr>
              <p:cNvSpPr txBox="1"/>
              <p:nvPr/>
            </p:nvSpPr>
            <p:spPr>
              <a:xfrm>
                <a:off x="1175535" y="7123852"/>
                <a:ext cx="20210084" cy="56839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func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𝒍𝒐𝒈</m:t>
                                    </m:r>
                                  </m:fName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𝒍𝒐𝒈</m:t>
                                    </m:r>
                                  </m:fName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ℝ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)≥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kéo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6F6EB11-F8F1-4A22-9771-4F231F7C6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535" y="7123852"/>
                <a:ext cx="20210084" cy="5683992"/>
              </a:xfrm>
              <a:prstGeom prst="rect">
                <a:avLst/>
              </a:prstGeom>
              <a:blipFill>
                <a:blip r:embed="rId10"/>
                <a:stretch>
                  <a:fillRect l="-1388" t="-2790" b="-4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4BD6D5-12AC-40DB-A21A-D4DFCC6A0A62}"/>
                  </a:ext>
                </a:extLst>
              </p:cNvPr>
              <p:cNvSpPr txBox="1"/>
              <p:nvPr/>
            </p:nvSpPr>
            <p:spPr>
              <a:xfrm>
                <a:off x="3854407" y="2157470"/>
                <a:ext cx="18381430" cy="1840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(ĐMH-BGD-2021)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≥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𝒍𝒐𝒈</m:t>
                                    </m:r>
                                  </m:fName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𝒍𝒐𝒈</m:t>
                            </m:r>
                          </m:fNam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4BD6D5-12AC-40DB-A21A-D4DFCC6A0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407" y="2157470"/>
                <a:ext cx="18381430" cy="1840697"/>
              </a:xfrm>
              <a:prstGeom prst="rect">
                <a:avLst/>
              </a:prstGeom>
              <a:blipFill>
                <a:blip r:embed="rId11"/>
                <a:stretch>
                  <a:fillRect l="-1492" t="-7947" b="-12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3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6561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512224"/>
            <a:ext cx="24529302" cy="3745576"/>
            <a:chOff x="923003" y="3917552"/>
            <a:chExt cx="24529302" cy="3745576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1961861" y="4437630"/>
                  <a:ext cx="23490444" cy="322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bao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nguyên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</m:oMath>
                  </a14:m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endParaRPr lang="en-US" sz="48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sao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tồn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a14:m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thỏa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mãn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4800" b="1" i="1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800" b="1" i="1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𝒍𝒐𝒈</m:t>
                                          </m:r>
                                        </m:e>
                                        <m:sub>
                                          <m:r>
                                            <a:rPr lang="en-US" sz="4800" b="1" i="1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𝟓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</m:func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d>
                        <m:d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endPara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1861" y="4437630"/>
                  <a:ext cx="23490444" cy="3225498"/>
                </a:xfrm>
                <a:prstGeom prst="rect">
                  <a:avLst/>
                </a:prstGeom>
                <a:blipFill>
                  <a:blip r:embed="rId7"/>
                  <a:stretch>
                    <a:fillRect t="-33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9356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47.7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870718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870718"/>
                <a:ext cx="87235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771899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771899"/>
                <a:ext cx="87235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/>
              <p:nvPr/>
            </p:nvSpPr>
            <p:spPr>
              <a:xfrm>
                <a:off x="19780474" y="4800600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74" y="4800600"/>
                <a:ext cx="872355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65F2E751-9709-43EA-9B46-7B28E2D56DAD}"/>
                  </a:ext>
                </a:extLst>
              </p:cNvPr>
              <p:cNvSpPr txBox="1"/>
              <p:nvPr/>
            </p:nvSpPr>
            <p:spPr>
              <a:xfrm>
                <a:off x="4305939" y="6798217"/>
                <a:ext cx="4854791" cy="819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indent="-12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65F2E751-9709-43EA-9B46-7B28E2D56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939" y="6798217"/>
                <a:ext cx="4854791" cy="819968"/>
              </a:xfrm>
              <a:prstGeom prst="rect">
                <a:avLst/>
              </a:prstGeom>
              <a:blipFill>
                <a:blip r:embed="rId12"/>
                <a:stretch>
                  <a:fillRect l="-5646" t="-19259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B24D2C6-E033-4D2D-B389-044154EF8436}"/>
                  </a:ext>
                </a:extLst>
              </p:cNvPr>
              <p:cNvSpPr txBox="1"/>
              <p:nvPr/>
            </p:nvSpPr>
            <p:spPr>
              <a:xfrm>
                <a:off x="1006891" y="8002724"/>
                <a:ext cx="13850715" cy="17670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indent="-12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-12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p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func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p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func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B24D2C6-E033-4D2D-B389-044154EF8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91" y="8002724"/>
                <a:ext cx="13850715" cy="1767087"/>
              </a:xfrm>
              <a:prstGeom prst="rect">
                <a:avLst/>
              </a:prstGeom>
              <a:blipFill>
                <a:blip r:embed="rId13"/>
                <a:stretch>
                  <a:fillRect l="-1981" t="-7586" b="-1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7CE2A9BB-2747-4DE9-AFD8-F2BB4929C8CC}"/>
                  </a:ext>
                </a:extLst>
              </p:cNvPr>
              <p:cNvSpPr txBox="1"/>
              <p:nvPr/>
            </p:nvSpPr>
            <p:spPr>
              <a:xfrm>
                <a:off x="970066" y="9514871"/>
                <a:ext cx="19589465" cy="18553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indent="-12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p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func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4800" b="1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4800" b="1" i="1"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800" b="1" i="1"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𝒍𝒐𝒈</m:t>
                                          </m:r>
                                        </m:e>
                                        <m:sub>
                                          <m:r>
                                            <a:rPr lang="en-US" sz="4800" b="1" i="1"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𝟓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4800" b="1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4800" b="1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4800" b="1" i="1"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800" b="1" i="1"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𝒍𝒐𝒈</m:t>
                                          </m:r>
                                        </m:e>
                                        <m:sub>
                                          <m:r>
                                            <a:rPr lang="en-US" sz="4800" b="1" i="1"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𝟓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4800" b="1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𝒎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7CE2A9BB-2747-4DE9-AFD8-F2BB4929C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066" y="9514871"/>
                <a:ext cx="19589465" cy="1855380"/>
              </a:xfrm>
              <a:prstGeom prst="rect">
                <a:avLst/>
              </a:prstGeom>
              <a:blipFill>
                <a:blip r:embed="rId14"/>
                <a:stretch>
                  <a:fillRect l="-1400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14610EAC-332B-4B2E-ABD6-B694E974D103}"/>
                  </a:ext>
                </a:extLst>
              </p:cNvPr>
              <p:cNvSpPr txBox="1"/>
              <p:nvPr/>
            </p:nvSpPr>
            <p:spPr>
              <a:xfrm>
                <a:off x="970066" y="11214604"/>
                <a:ext cx="12229053" cy="819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indent="-12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14610EAC-332B-4B2E-ABD6-B694E974D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066" y="11214604"/>
                <a:ext cx="12229053" cy="819968"/>
              </a:xfrm>
              <a:prstGeom prst="rect">
                <a:avLst/>
              </a:prstGeom>
              <a:blipFill>
                <a:blip r:embed="rId15"/>
                <a:stretch>
                  <a:fillRect l="-2243" t="-19403" r="-1296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1CAB2647-037D-40EA-9F4E-6FC25610440C}"/>
                  </a:ext>
                </a:extLst>
              </p:cNvPr>
              <p:cNvSpPr txBox="1"/>
              <p:nvPr/>
            </p:nvSpPr>
            <p:spPr>
              <a:xfrm>
                <a:off x="708795" y="12298540"/>
                <a:ext cx="14350532" cy="819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indent="-12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1CAB2647-037D-40EA-9F4E-6FC256104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95" y="12298540"/>
                <a:ext cx="14350532" cy="819968"/>
              </a:xfrm>
              <a:prstGeom prst="rect">
                <a:avLst/>
              </a:prstGeom>
              <a:blipFill>
                <a:blip r:embed="rId16"/>
                <a:stretch>
                  <a:fillRect l="-1912" t="-19259" r="-935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71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6561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512224"/>
            <a:ext cx="24529302" cy="3745576"/>
            <a:chOff x="923003" y="3917552"/>
            <a:chExt cx="24529302" cy="3745576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1961861" y="4437630"/>
                  <a:ext cx="23490444" cy="322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bao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nguyên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</m:oMath>
                  </a14:m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endParaRPr lang="en-US" sz="48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sao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tồn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a14:m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thỏa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mãn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4800" b="1" i="1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800" b="1" i="1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𝒍𝒐𝒈</m:t>
                                          </m:r>
                                        </m:e>
                                        <m:sub>
                                          <m:r>
                                            <a:rPr lang="en-US" sz="4800" b="1" i="1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𝟓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</m:func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d>
                        <m:d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endPara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1861" y="4437630"/>
                  <a:ext cx="23490444" cy="3225498"/>
                </a:xfrm>
                <a:prstGeom prst="rect">
                  <a:avLst/>
                </a:prstGeom>
                <a:blipFill>
                  <a:blip r:embed="rId7"/>
                  <a:stretch>
                    <a:fillRect t="-33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9356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47.7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870718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870718"/>
                <a:ext cx="87235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771899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771899"/>
                <a:ext cx="87235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/>
              <p:nvPr/>
            </p:nvSpPr>
            <p:spPr>
              <a:xfrm>
                <a:off x="19780474" y="4800600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74" y="4800600"/>
                <a:ext cx="872355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DD718C29-474A-4D37-A133-F539BFE98FC9}"/>
                  </a:ext>
                </a:extLst>
              </p:cNvPr>
              <p:cNvSpPr txBox="1"/>
              <p:nvPr/>
            </p:nvSpPr>
            <p:spPr>
              <a:xfrm>
                <a:off x="4486735" y="6635866"/>
                <a:ext cx="11136960" cy="819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indent="-12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func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DD718C29-474A-4D37-A133-F539BFE98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735" y="6635866"/>
                <a:ext cx="11136960" cy="819968"/>
              </a:xfrm>
              <a:prstGeom prst="rect">
                <a:avLst/>
              </a:prstGeom>
              <a:blipFill>
                <a:blip r:embed="rId12"/>
                <a:stretch>
                  <a:fillRect l="-2463" t="-19403" r="-1533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2174AFE-8D77-44A9-AA83-C3521FC82EF9}"/>
                  </a:ext>
                </a:extLst>
              </p:cNvPr>
              <p:cNvSpPr txBox="1"/>
              <p:nvPr/>
            </p:nvSpPr>
            <p:spPr>
              <a:xfrm>
                <a:off x="769062" y="7615769"/>
                <a:ext cx="23317986" cy="185037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indent="-12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indent="-127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func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4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</m:func>
                    <m:r>
                      <a:rPr lang="en-US" sz="48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48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𝒍𝒐𝒈</m:t>
                                        </m:r>
                                      </m:e>
                                      <m:sub>
                                        <m:r>
                                          <a:rPr lang="en-US" sz="4800" b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2174AFE-8D77-44A9-AA83-C3521FC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62" y="7615769"/>
                <a:ext cx="23317986" cy="1850378"/>
              </a:xfrm>
              <a:prstGeom prst="rect">
                <a:avLst/>
              </a:prstGeom>
              <a:blipFill>
                <a:blip r:embed="rId13"/>
                <a:stretch>
                  <a:fillRect l="-1176" t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7859AB59-8C97-482F-ACA5-2830C44961BA}"/>
                  </a:ext>
                </a:extLst>
              </p:cNvPr>
              <p:cNvSpPr txBox="1"/>
              <p:nvPr/>
            </p:nvSpPr>
            <p:spPr>
              <a:xfrm>
                <a:off x="681576" y="9298868"/>
                <a:ext cx="16296576" cy="165539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fName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fName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func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fName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func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7859AB59-8C97-482F-ACA5-2830C4496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76" y="9298868"/>
                <a:ext cx="16296576" cy="16553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03A23C10-3B7A-400D-8560-3AE0DF9695C1}"/>
                  </a:ext>
                </a:extLst>
              </p:cNvPr>
              <p:cNvSpPr txBox="1"/>
              <p:nvPr/>
            </p:nvSpPr>
            <p:spPr>
              <a:xfrm>
                <a:off x="717767" y="10632464"/>
                <a:ext cx="17261585" cy="13707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indent="-12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func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03A23C10-3B7A-400D-8560-3AE0DF969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67" y="10632464"/>
                <a:ext cx="17261585" cy="1370760"/>
              </a:xfrm>
              <a:prstGeom prst="rect">
                <a:avLst/>
              </a:prstGeom>
              <a:blipFill>
                <a:blip r:embed="rId15"/>
                <a:stretch>
                  <a:fillRect l="-1625" r="-636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429CE8A4-85DE-431C-A006-1FA514E756A5}"/>
                  </a:ext>
                </a:extLst>
              </p:cNvPr>
              <p:cNvSpPr txBox="1"/>
              <p:nvPr/>
            </p:nvSpPr>
            <p:spPr>
              <a:xfrm>
                <a:off x="769522" y="11703796"/>
                <a:ext cx="9947018" cy="18553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indent="-12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ℤ</m:t>
                              </m:r>
                            </m:e>
                          </m:mr>
                          <m:m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429CE8A4-85DE-431C-A006-1FA514E7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2" y="11703796"/>
                <a:ext cx="9947018" cy="1855380"/>
              </a:xfrm>
              <a:prstGeom prst="rect">
                <a:avLst/>
              </a:prstGeom>
              <a:blipFill>
                <a:blip r:embed="rId16"/>
                <a:stretch>
                  <a:fillRect l="-2757" r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637AF04-C6E0-4BD7-86B4-5ED650EF3DAF}"/>
                  </a:ext>
                </a:extLst>
              </p:cNvPr>
              <p:cNvSpPr txBox="1"/>
              <p:nvPr/>
            </p:nvSpPr>
            <p:spPr>
              <a:xfrm>
                <a:off x="10768295" y="12306904"/>
                <a:ext cx="12430124" cy="819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12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Vậy,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637AF04-C6E0-4BD7-86B4-5ED650EF3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295" y="12306904"/>
                <a:ext cx="12430124" cy="819968"/>
              </a:xfrm>
              <a:prstGeom prst="rect">
                <a:avLst/>
              </a:prstGeom>
              <a:blipFill>
                <a:blip r:embed="rId17"/>
                <a:stretch>
                  <a:fillRect l="-2206" t="-19403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91">
            <a:extLst>
              <a:ext uri="{FF2B5EF4-FFF2-40B4-BE49-F238E27FC236}">
                <a16:creationId xmlns:a16="http://schemas.microsoft.com/office/drawing/2014/main" id="{48BA4D98-8937-4376-9143-E27C5013A128}"/>
              </a:ext>
            </a:extLst>
          </p:cNvPr>
          <p:cNvSpPr/>
          <p:nvPr/>
        </p:nvSpPr>
        <p:spPr>
          <a:xfrm>
            <a:off x="6418879" y="471646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2968CAC4-FECE-47AA-9927-D54328CB0F33}"/>
              </a:ext>
            </a:extLst>
          </p:cNvPr>
          <p:cNvSpPr txBox="1"/>
          <p:nvPr/>
        </p:nvSpPr>
        <p:spPr>
          <a:xfrm>
            <a:off x="21218701" y="11137473"/>
            <a:ext cx="2366353" cy="8115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8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50" grpId="0"/>
      <p:bldP spid="51" grpId="0" animBg="1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8614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5011460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5011460"/>
                <a:ext cx="87235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471722"/>
            <a:ext cx="24730862" cy="3299089"/>
            <a:chOff x="923003" y="3917552"/>
            <a:chExt cx="24730862" cy="2871176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1342103" y="4338079"/>
                  <a:ext cx="24311762" cy="2386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indent="-629920"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pt-BR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Cho phương trình: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sup>
                      </m:sSup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p>
                      </m:sSup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pt-BR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</a:p>
                <a:p>
                  <a:pPr indent="-629920"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pt-BR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 các giá trị để bất phương trình có ba nghiệm phân biệt </a:t>
                  </a:r>
                </a:p>
                <a:p>
                  <a:pPr indent="-629920"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pt-BR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dạng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pt-BR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pt-BR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d>
                    </m:oMath>
                  </a14:m>
                  <a:r>
                    <a:rPr lang="pt-BR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Tổng </a:t>
                  </a:r>
                  <a14:m>
                    <m:oMath xmlns:m="http://schemas.openxmlformats.org/officeDocument/2006/math">
                      <m:r>
                        <a:rPr lang="pt-BR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pt-BR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pt-BR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pt-BR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a14:m>
                  <a:r>
                    <a:rPr lang="pt-BR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bằng:</a:t>
                  </a:r>
                  <a:endPara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2103" y="4338079"/>
                  <a:ext cx="24311762" cy="2386207"/>
                </a:xfrm>
                <a:prstGeom prst="rect">
                  <a:avLst/>
                </a:prstGeom>
                <a:blipFill>
                  <a:blip r:embed="rId7"/>
                  <a:stretch>
                    <a:fillRect l="-1128" t="-2004" b="-10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9356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47.8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5076018"/>
                <a:ext cx="133241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5076018"/>
                <a:ext cx="1332416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977199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977199"/>
                <a:ext cx="87235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/>
              <p:nvPr/>
            </p:nvSpPr>
            <p:spPr>
              <a:xfrm>
                <a:off x="19780474" y="5005900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74" y="5005900"/>
                <a:ext cx="872355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266AD2FB-E76F-43AD-8971-E9215650E52A}"/>
                  </a:ext>
                </a:extLst>
              </p:cNvPr>
              <p:cNvSpPr txBox="1"/>
              <p:nvPr/>
            </p:nvSpPr>
            <p:spPr>
              <a:xfrm>
                <a:off x="556875" y="7435476"/>
                <a:ext cx="16054588" cy="18623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457200" algn="just">
                  <a:spcBef>
                    <a:spcPts val="300"/>
                  </a:spcBef>
                </a:pPr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sup>
                    </m:sSup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800" b="1" i="1" dirty="0">
                  <a:solidFill>
                    <a:srgbClr val="00206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457200" algn="just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sup>
                    </m:sSup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266AD2FB-E76F-43AD-8971-E9215650E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75" y="7435476"/>
                <a:ext cx="16054588" cy="1862305"/>
              </a:xfrm>
              <a:prstGeom prst="rect">
                <a:avLst/>
              </a:prstGeom>
              <a:blipFill>
                <a:blip r:embed="rId12"/>
                <a:stretch>
                  <a:fillRect t="-1311" r="-759" b="-1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5B84AAE4-DC84-405F-8DBA-BB43642705DB}"/>
                  </a:ext>
                </a:extLst>
              </p:cNvPr>
              <p:cNvSpPr txBox="1"/>
              <p:nvPr/>
            </p:nvSpPr>
            <p:spPr>
              <a:xfrm>
                <a:off x="38100" y="9633984"/>
                <a:ext cx="10069808" cy="830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457200" algn="just">
                  <a:spcBef>
                    <a:spcPts val="300"/>
                  </a:spcBef>
                </a:pPr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sup>
                    </m:sSup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5B84AAE4-DC84-405F-8DBA-BB4364270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9633984"/>
                <a:ext cx="10069808" cy="830997"/>
              </a:xfrm>
              <a:prstGeom prst="rect">
                <a:avLst/>
              </a:prstGeom>
              <a:blipFill>
                <a:blip r:embed="rId13"/>
                <a:stretch>
                  <a:fillRect t="-17518" r="-1755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5213D3F7-FB7A-4B83-91E6-449919F67295}"/>
                  </a:ext>
                </a:extLst>
              </p:cNvPr>
              <p:cNvSpPr txBox="1"/>
              <p:nvPr/>
            </p:nvSpPr>
            <p:spPr>
              <a:xfrm>
                <a:off x="38100" y="10704159"/>
                <a:ext cx="20745872" cy="830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457200" algn="just">
                  <a:spcBef>
                    <a:spcPts val="300"/>
                  </a:spcBef>
                </a:pPr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sup>
                    </m:sSup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,∀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ℝ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</a:t>
                </a:r>
                <a14:m>
                  <m:oMath xmlns:m="http://schemas.openxmlformats.org/officeDocument/2006/math"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5213D3F7-FB7A-4B83-91E6-449919F67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10704159"/>
                <a:ext cx="20745872" cy="830997"/>
              </a:xfrm>
              <a:prstGeom prst="rect">
                <a:avLst/>
              </a:prstGeom>
              <a:blipFill>
                <a:blip r:embed="rId14"/>
                <a:stretch>
                  <a:fillRect t="-17647" r="-35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9CC7E44C-E850-4D7A-9E56-9D109C93CDEA}"/>
                  </a:ext>
                </a:extLst>
              </p:cNvPr>
              <p:cNvSpPr txBox="1"/>
              <p:nvPr/>
            </p:nvSpPr>
            <p:spPr>
              <a:xfrm>
                <a:off x="152103" y="11621778"/>
                <a:ext cx="20792680" cy="9260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457200" algn="just">
                  <a:spcBef>
                    <a:spcPts val="300"/>
                  </a:spcBef>
                </a:pPr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e>
                    </m:d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e>
                    </m:d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9CC7E44C-E850-4D7A-9E56-9D109C93C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03" y="11621778"/>
                <a:ext cx="20792680" cy="926087"/>
              </a:xfrm>
              <a:prstGeom prst="rect">
                <a:avLst/>
              </a:prstGeom>
              <a:blipFill>
                <a:blip r:embed="rId15"/>
                <a:stretch>
                  <a:fillRect t="-11842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6B7A9D83-C732-468B-B3F0-4C0B59AEF908}"/>
                  </a:ext>
                </a:extLst>
              </p:cNvPr>
              <p:cNvSpPr txBox="1"/>
              <p:nvPr/>
            </p:nvSpPr>
            <p:spPr>
              <a:xfrm>
                <a:off x="332482" y="12620280"/>
                <a:ext cx="12212382" cy="84773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457200" algn="just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nl-NL" sz="4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∗∗</m:t>
                        </m:r>
                      </m:e>
                    </m:d>
                  </m:oMath>
                </a14:m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6B7A9D83-C732-468B-B3F0-4C0B59AEF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82" y="12620280"/>
                <a:ext cx="12212382" cy="847733"/>
              </a:xfrm>
              <a:prstGeom prst="rect">
                <a:avLst/>
              </a:prstGeom>
              <a:blipFill>
                <a:blip r:embed="rId16"/>
                <a:stretch>
                  <a:fillRect t="-15108" r="-159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40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7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8614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5011460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5011460"/>
                <a:ext cx="87235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471722"/>
            <a:ext cx="24730862" cy="3299089"/>
            <a:chOff x="923003" y="3917552"/>
            <a:chExt cx="24730862" cy="2871176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1342103" y="4338079"/>
                  <a:ext cx="24311762" cy="2386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indent="-629920"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pt-BR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Cho phương trình: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sup>
                      </m:sSup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p>
                      </m:sSup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pt-BR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</a:p>
                <a:p>
                  <a:pPr indent="-629920"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pt-BR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 các giá trị để bất phương trình có ba nghiệm phân biệt </a:t>
                  </a:r>
                </a:p>
                <a:p>
                  <a:pPr indent="-629920"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pt-BR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dạng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pt-BR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pt-BR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d>
                    </m:oMath>
                  </a14:m>
                  <a:r>
                    <a:rPr lang="pt-BR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Tổng </a:t>
                  </a:r>
                  <a14:m>
                    <m:oMath xmlns:m="http://schemas.openxmlformats.org/officeDocument/2006/math">
                      <m:r>
                        <a:rPr lang="pt-BR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pt-BR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pt-BR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pt-BR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a14:m>
                  <a:r>
                    <a:rPr lang="pt-BR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bằng:</a:t>
                  </a:r>
                  <a:endPara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2103" y="4338079"/>
                  <a:ext cx="24311762" cy="2386207"/>
                </a:xfrm>
                <a:prstGeom prst="rect">
                  <a:avLst/>
                </a:prstGeom>
                <a:blipFill>
                  <a:blip r:embed="rId7"/>
                  <a:stretch>
                    <a:fillRect l="-1128" t="-2004" b="-10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9356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47.8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5076018"/>
                <a:ext cx="133241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5076018"/>
                <a:ext cx="1332416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977199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977199"/>
                <a:ext cx="87235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/>
              <p:nvPr/>
            </p:nvSpPr>
            <p:spPr>
              <a:xfrm>
                <a:off x="19780474" y="5005900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74" y="5005900"/>
                <a:ext cx="872355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99752FC2-58D1-4990-91FA-073D5D054489}"/>
                  </a:ext>
                </a:extLst>
              </p:cNvPr>
              <p:cNvSpPr txBox="1"/>
              <p:nvPr/>
            </p:nvSpPr>
            <p:spPr>
              <a:xfrm>
                <a:off x="425801" y="7397000"/>
                <a:ext cx="11227176" cy="84773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457200" algn="just">
                  <a:spcBef>
                    <a:spcPts val="300"/>
                  </a:spcBef>
                </a:pPr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99752FC2-58D1-4990-91FA-073D5D054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01" y="7397000"/>
                <a:ext cx="11227176" cy="847733"/>
              </a:xfrm>
              <a:prstGeom prst="rect">
                <a:avLst/>
              </a:prstGeom>
              <a:blipFill>
                <a:blip r:embed="rId12"/>
                <a:stretch>
                  <a:fillRect t="-15108" r="-1412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F01E7CFB-9FDF-47F3-99BC-E46B458BBFE5}"/>
                  </a:ext>
                </a:extLst>
              </p:cNvPr>
              <p:cNvSpPr txBox="1"/>
              <p:nvPr/>
            </p:nvSpPr>
            <p:spPr>
              <a:xfrm>
                <a:off x="477142" y="8554881"/>
                <a:ext cx="7726089" cy="84773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457200" algn="just">
                  <a:spcBef>
                    <a:spcPts val="300"/>
                  </a:spcBef>
                </a:pPr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𝒈</m:t>
                        </m:r>
                      </m:e>
                      <m:sup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F01E7CFB-9FDF-47F3-99BC-E46B458BB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42" y="8554881"/>
                <a:ext cx="7726089" cy="847733"/>
              </a:xfrm>
              <a:prstGeom prst="rect">
                <a:avLst/>
              </a:prstGeom>
              <a:blipFill>
                <a:blip r:embed="rId13"/>
                <a:stretch>
                  <a:fillRect t="-15108" r="-2603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0FBA18DE-17B3-4400-AADD-3EAD4A3FC0A1}"/>
                  </a:ext>
                </a:extLst>
              </p:cNvPr>
              <p:cNvSpPr txBox="1"/>
              <p:nvPr/>
            </p:nvSpPr>
            <p:spPr>
              <a:xfrm>
                <a:off x="818545" y="9871880"/>
                <a:ext cx="6403869" cy="830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457200" algn="just">
                  <a:spcBef>
                    <a:spcPts val="3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𝒈</m:t>
                        </m:r>
                      </m:e>
                      <m:sup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=±</m:t>
                    </m:r>
                    <m:r>
                      <a:rPr lang="nl-NL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0FBA18DE-17B3-4400-AADD-3EAD4A3FC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45" y="9871880"/>
                <a:ext cx="6403869" cy="830997"/>
              </a:xfrm>
              <a:prstGeom prst="rect">
                <a:avLst/>
              </a:prstGeom>
              <a:blipFill>
                <a:blip r:embed="rId14"/>
                <a:stretch>
                  <a:fillRect t="-17518" r="-3901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8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8614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5011460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5011460"/>
                <a:ext cx="87235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471722"/>
            <a:ext cx="24730862" cy="3299089"/>
            <a:chOff x="923003" y="3917552"/>
            <a:chExt cx="24730862" cy="2871176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1342103" y="4338079"/>
                  <a:ext cx="24311762" cy="2386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indent="-629920"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pt-BR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Cho phương trình: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sup>
                      </m:sSup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p>
                      </m:sSup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pt-B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pt-BR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</a:p>
                <a:p>
                  <a:pPr indent="-629920"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pt-BR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 các giá trị để bất phương trình có ba nghiệm phân biệt </a:t>
                  </a:r>
                </a:p>
                <a:p>
                  <a:pPr indent="-629920"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pt-BR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dạng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pt-BR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pt-BR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d>
                    </m:oMath>
                  </a14:m>
                  <a:r>
                    <a:rPr lang="pt-BR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Tổng </a:t>
                  </a:r>
                  <a14:m>
                    <m:oMath xmlns:m="http://schemas.openxmlformats.org/officeDocument/2006/math">
                      <m:r>
                        <a:rPr lang="pt-BR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pt-BR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pt-BR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pt-BR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a14:m>
                  <a:r>
                    <a:rPr lang="pt-BR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bằng:</a:t>
                  </a:r>
                  <a:endPara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2103" y="4338079"/>
                  <a:ext cx="24311762" cy="2386207"/>
                </a:xfrm>
                <a:prstGeom prst="rect">
                  <a:avLst/>
                </a:prstGeom>
                <a:blipFill>
                  <a:blip r:embed="rId7"/>
                  <a:stretch>
                    <a:fillRect l="-1128" t="-2004" b="-10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9356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47.8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5076018"/>
                <a:ext cx="133241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5076018"/>
                <a:ext cx="1332416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977199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977199"/>
                <a:ext cx="87235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/>
              <p:nvPr/>
            </p:nvSpPr>
            <p:spPr>
              <a:xfrm>
                <a:off x="19780474" y="5005900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74" y="5005900"/>
                <a:ext cx="872355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58CF73B-4597-4653-A807-E591FE5F8B21}"/>
                  </a:ext>
                </a:extLst>
              </p:cNvPr>
              <p:cNvSpPr txBox="1"/>
              <p:nvPr/>
            </p:nvSpPr>
            <p:spPr>
              <a:xfrm>
                <a:off x="662799" y="8659527"/>
                <a:ext cx="20720737" cy="467018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sup>
                    </m:sSup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pt-BR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3 nghiệm phân biệt </a:t>
                </a:r>
                <a14:m>
                  <m:oMath xmlns:m="http://schemas.openxmlformats.org/officeDocument/2006/math"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pt-BR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trình (**) có 3 nghiệm phân biệt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pt-BR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pt-BR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pt-BR" sz="4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pt-BR" sz="4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4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pt-BR" sz="4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pt-BR" sz="4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pt-BR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58CF73B-4597-4653-A807-E591FE5F8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99" y="8659527"/>
                <a:ext cx="20720737" cy="4670189"/>
              </a:xfrm>
              <a:prstGeom prst="rect">
                <a:avLst/>
              </a:prstGeom>
              <a:blipFill>
                <a:blip r:embed="rId12"/>
                <a:stretch>
                  <a:fillRect l="-1353" t="-3394" r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00AD1F97-C6AF-4B3C-8269-F4CC1A738CD1}"/>
              </a:ext>
            </a:extLst>
          </p:cNvPr>
          <p:cNvSpPr txBox="1"/>
          <p:nvPr/>
        </p:nvSpPr>
        <p:spPr>
          <a:xfrm>
            <a:off x="3970203" y="6629400"/>
            <a:ext cx="573746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algn="just">
              <a:spcBef>
                <a:spcPts val="300"/>
              </a:spcBef>
            </a:pPr>
            <a:r>
              <a:rPr lang="nl-NL" sz="4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thiên:</a:t>
            </a:r>
            <a:endParaRPr lang="en-US" sz="4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Picture 313">
            <a:extLst>
              <a:ext uri="{FF2B5EF4-FFF2-40B4-BE49-F238E27FC236}">
                <a16:creationId xmlns:a16="http://schemas.microsoft.com/office/drawing/2014/main" id="{F03FF1CE-1C74-4F6E-AEB9-9E9E29E78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383" y="6794471"/>
            <a:ext cx="11180152" cy="358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Oval 91">
            <a:extLst>
              <a:ext uri="{FF2B5EF4-FFF2-40B4-BE49-F238E27FC236}">
                <a16:creationId xmlns:a16="http://schemas.microsoft.com/office/drawing/2014/main" id="{6CCD5208-ED25-4DB1-B344-08C3EEB442B5}"/>
              </a:ext>
            </a:extLst>
          </p:cNvPr>
          <p:cNvSpPr/>
          <p:nvPr/>
        </p:nvSpPr>
        <p:spPr>
          <a:xfrm>
            <a:off x="395708" y="5004535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5D64946B-A00D-4537-997E-F509057B0FED}"/>
              </a:ext>
            </a:extLst>
          </p:cNvPr>
          <p:cNvSpPr txBox="1"/>
          <p:nvPr/>
        </p:nvSpPr>
        <p:spPr>
          <a:xfrm>
            <a:off x="21263144" y="12551701"/>
            <a:ext cx="2366353" cy="8115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41367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 animBg="1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6561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-10498" y="1512224"/>
            <a:ext cx="24311762" cy="2871176"/>
            <a:chOff x="874405" y="3917552"/>
            <a:chExt cx="24311762" cy="2871176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874405" y="5070617"/>
                  <a:ext cx="24311762" cy="8806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Tổng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nl-NL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nl-NL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NL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a:rPr lang="nl-NL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nl-NL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nl-NL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nl-NL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nl-NL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</m:func>
                      <m:r>
                        <a:rPr lang="nl-NL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NL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endPara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405" y="5070617"/>
                  <a:ext cx="24311762" cy="880626"/>
                </a:xfrm>
                <a:prstGeom prst="rect">
                  <a:avLst/>
                </a:prstGeom>
                <a:blipFill>
                  <a:blip r:embed="rId7"/>
                  <a:stretch>
                    <a:fillRect t="-11034" b="-344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9356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47.9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870718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870718"/>
                <a:ext cx="87235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771899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771899"/>
                <a:ext cx="87235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/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𝟏𝟎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5A036101-9ED5-4ADD-9986-06BF2306E13F}"/>
                  </a:ext>
                </a:extLst>
              </p:cNvPr>
              <p:cNvSpPr txBox="1"/>
              <p:nvPr/>
            </p:nvSpPr>
            <p:spPr>
              <a:xfrm>
                <a:off x="1272900" y="7048960"/>
                <a:ext cx="5165773" cy="124566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5A036101-9ED5-4ADD-9986-06BF2306E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00" y="7048960"/>
                <a:ext cx="5165773" cy="1245662"/>
              </a:xfrm>
              <a:prstGeom prst="rect">
                <a:avLst/>
              </a:prstGeom>
              <a:blipFill>
                <a:blip r:embed="rId12"/>
                <a:stretch>
                  <a:fillRect l="-5431" b="-10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613901-8ED6-4DA2-A042-9A4A518594EB}"/>
                  </a:ext>
                </a:extLst>
              </p:cNvPr>
              <p:cNvSpPr txBox="1"/>
              <p:nvPr/>
            </p:nvSpPr>
            <p:spPr>
              <a:xfrm>
                <a:off x="1123981" y="8176575"/>
                <a:ext cx="15272579" cy="819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613901-8ED6-4DA2-A042-9A4A51859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81" y="8176575"/>
                <a:ext cx="15272579" cy="819968"/>
              </a:xfrm>
              <a:prstGeom prst="rect">
                <a:avLst/>
              </a:prstGeom>
              <a:blipFill>
                <a:blip r:embed="rId13"/>
                <a:stretch>
                  <a:fillRect l="-1796" t="-19259" r="-838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0ED8F507-E186-4E74-A3D0-FF4A6965052B}"/>
                  </a:ext>
                </a:extLst>
              </p:cNvPr>
              <p:cNvSpPr txBox="1"/>
              <p:nvPr/>
            </p:nvSpPr>
            <p:spPr>
              <a:xfrm>
                <a:off x="1123981" y="8942557"/>
                <a:ext cx="19574398" cy="214507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e>
                                </m:d>
                              </m:e>
                            </m:func>
                          </m:e>
                        </m:eqAr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(2)</a:t>
                </a: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0ED8F507-E186-4E74-A3D0-FF4A69650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81" y="8942557"/>
                <a:ext cx="19574398" cy="2145074"/>
              </a:xfrm>
              <a:prstGeom prst="rect">
                <a:avLst/>
              </a:prstGeom>
              <a:blipFill>
                <a:blip r:embed="rId14"/>
                <a:stretch>
                  <a:fillRect r="-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B1FDB579-3BF5-4B0C-8766-652A35BF8421}"/>
                  </a:ext>
                </a:extLst>
              </p:cNvPr>
              <p:cNvSpPr txBox="1"/>
              <p:nvPr/>
            </p:nvSpPr>
            <p:spPr>
              <a:xfrm>
                <a:off x="1055446" y="11121750"/>
                <a:ext cx="20592945" cy="215283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d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func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b="1" i="1" dirty="0">
                  <a:solidFill>
                    <a:srgbClr val="00206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B1FDB579-3BF5-4B0C-8766-652A35BF8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6" y="11121750"/>
                <a:ext cx="20592945" cy="2152833"/>
              </a:xfrm>
              <a:prstGeom prst="rect">
                <a:avLst/>
              </a:prstGeom>
              <a:blipFill>
                <a:blip r:embed="rId15"/>
                <a:stretch>
                  <a:fillRect l="-1332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17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4231897" cy="7534835"/>
            <a:chOff x="48567" y="4381500"/>
            <a:chExt cx="24231897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926503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6561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-10498" y="1512224"/>
            <a:ext cx="24311762" cy="2871176"/>
            <a:chOff x="874405" y="3917552"/>
            <a:chExt cx="24311762" cy="2871176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874405" y="5070617"/>
                  <a:ext cx="24311762" cy="8806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Tổng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nl-NL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nl-NL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NL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a:rPr lang="nl-NL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nl-NL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nl-NL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nl-NL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nl-NL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</m:func>
                      <m:r>
                        <a:rPr lang="nl-NL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NL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endPara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405" y="5070617"/>
                  <a:ext cx="24311762" cy="880626"/>
                </a:xfrm>
                <a:prstGeom prst="rect">
                  <a:avLst/>
                </a:prstGeom>
                <a:blipFill>
                  <a:blip r:embed="rId7"/>
                  <a:stretch>
                    <a:fillRect t="-11034" b="-344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9356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47.9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870718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870718"/>
                <a:ext cx="87235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771899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771899"/>
                <a:ext cx="87235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/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𝟏𝟎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116236AC-AEF4-4AE3-A70D-94C21D302719}"/>
                  </a:ext>
                </a:extLst>
              </p:cNvPr>
              <p:cNvSpPr txBox="1"/>
              <p:nvPr/>
            </p:nvSpPr>
            <p:spPr>
              <a:xfrm>
                <a:off x="1030673" y="7050212"/>
                <a:ext cx="22229419" cy="8353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(3)</a:t>
                </a: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116236AC-AEF4-4AE3-A70D-94C21D302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73" y="7050212"/>
                <a:ext cx="22229419" cy="835357"/>
              </a:xfrm>
              <a:prstGeom prst="rect">
                <a:avLst/>
              </a:prstGeom>
              <a:blipFill>
                <a:blip r:embed="rId12"/>
                <a:stretch>
                  <a:fillRect t="-17518" r="-274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B0178E29-1BF2-4E56-AF86-B48E225D7C11}"/>
                  </a:ext>
                </a:extLst>
              </p:cNvPr>
              <p:cNvSpPr txBox="1"/>
              <p:nvPr/>
            </p:nvSpPr>
            <p:spPr>
              <a:xfrm>
                <a:off x="708795" y="7988177"/>
                <a:ext cx="19234304" cy="22334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func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"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B0178E29-1BF2-4E56-AF86-B48E225D7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95" y="7988177"/>
                <a:ext cx="19234304" cy="2233497"/>
              </a:xfrm>
              <a:prstGeom prst="rect">
                <a:avLst/>
              </a:prstGeom>
              <a:blipFill>
                <a:blip r:embed="rId13"/>
                <a:stretch>
                  <a:fillRect l="-1426" t="-6540" b="-5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5F967898-FF73-4973-B49E-BB0C41520DC5}"/>
                  </a:ext>
                </a:extLst>
              </p:cNvPr>
              <p:cNvSpPr txBox="1"/>
              <p:nvPr/>
            </p:nvSpPr>
            <p:spPr>
              <a:xfrm>
                <a:off x="647372" y="9949677"/>
                <a:ext cx="18433380" cy="819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5F967898-FF73-4973-B49E-BB0C41520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72" y="9949677"/>
                <a:ext cx="18433380" cy="819968"/>
              </a:xfrm>
              <a:prstGeom prst="rect">
                <a:avLst/>
              </a:prstGeom>
              <a:blipFill>
                <a:blip r:embed="rId14"/>
                <a:stretch>
                  <a:fillRect l="-1488" t="-19259" r="-496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09F30E0D-89A3-47B6-AFBA-5D380D54DA6B}"/>
                  </a:ext>
                </a:extLst>
              </p:cNvPr>
              <p:cNvSpPr txBox="1"/>
              <p:nvPr/>
            </p:nvSpPr>
            <p:spPr>
              <a:xfrm>
                <a:off x="533400" y="10762432"/>
                <a:ext cx="24049982" cy="819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(3).</a:t>
                </a: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09F30E0D-89A3-47B6-AFBA-5D380D54D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762432"/>
                <a:ext cx="24049982" cy="819968"/>
              </a:xfrm>
              <a:prstGeom prst="rect">
                <a:avLst/>
              </a:prstGeom>
              <a:blipFill>
                <a:blip r:embed="rId15"/>
                <a:stretch>
                  <a:fillRect l="-1166" t="-19259" r="-177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3797C270-48FE-4575-8744-1B5BF17B5199}"/>
                  </a:ext>
                </a:extLst>
              </p:cNvPr>
              <p:cNvSpPr txBox="1"/>
              <p:nvPr/>
            </p:nvSpPr>
            <p:spPr>
              <a:xfrm>
                <a:off x="686697" y="11771170"/>
                <a:ext cx="16991703" cy="819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3797C270-48FE-4575-8744-1B5BF17B5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97" y="11771170"/>
                <a:ext cx="16991703" cy="819968"/>
              </a:xfrm>
              <a:prstGeom prst="rect">
                <a:avLst/>
              </a:prstGeom>
              <a:blipFill>
                <a:blip r:embed="rId16"/>
                <a:stretch>
                  <a:fillRect l="-1651" t="-19403" r="-682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6FA9C42C-014D-4F7A-918E-81DB274373E2}"/>
                  </a:ext>
                </a:extLst>
              </p:cNvPr>
              <p:cNvSpPr txBox="1"/>
              <p:nvPr/>
            </p:nvSpPr>
            <p:spPr>
              <a:xfrm>
                <a:off x="841523" y="12618358"/>
                <a:ext cx="16708420" cy="819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6FA9C42C-014D-4F7A-918E-81DB27437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23" y="12618358"/>
                <a:ext cx="16708420" cy="819968"/>
              </a:xfrm>
              <a:prstGeom prst="rect">
                <a:avLst/>
              </a:prstGeom>
              <a:blipFill>
                <a:blip r:embed="rId17"/>
                <a:stretch>
                  <a:fillRect l="-1642" t="-19403" r="-693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91">
            <a:extLst>
              <a:ext uri="{FF2B5EF4-FFF2-40B4-BE49-F238E27FC236}">
                <a16:creationId xmlns:a16="http://schemas.microsoft.com/office/drawing/2014/main" id="{33EDF629-E4A2-4DFC-9E71-95F20041E324}"/>
              </a:ext>
            </a:extLst>
          </p:cNvPr>
          <p:cNvSpPr/>
          <p:nvPr/>
        </p:nvSpPr>
        <p:spPr>
          <a:xfrm>
            <a:off x="6449896" y="474745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2B4F113D-405D-4657-9694-70478C8D89B2}"/>
              </a:ext>
            </a:extLst>
          </p:cNvPr>
          <p:cNvSpPr txBox="1"/>
          <p:nvPr/>
        </p:nvSpPr>
        <p:spPr>
          <a:xfrm>
            <a:off x="21263144" y="12551701"/>
            <a:ext cx="2366353" cy="8115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82121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6561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512224"/>
            <a:ext cx="24738514" cy="2879988"/>
            <a:chOff x="923003" y="3917552"/>
            <a:chExt cx="24738514" cy="2879988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1349755" y="4658685"/>
                  <a:ext cx="24311762" cy="21388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bao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tự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nhiên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sao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tồn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a14:m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thoả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𝟐𝟎𝟐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  <m:sup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𝒍𝒐𝒈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</m:func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𝟐𝟎𝟐𝟎</m:t>
                          </m:r>
                        </m:e>
                      </m:d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𝟐𝟎𝟐𝟎</m:t>
                      </m:r>
                    </m:oMath>
                  </a14:m>
                  <a:endParaRPr lang="en-US" sz="48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9755" y="4658685"/>
                  <a:ext cx="24311762" cy="2138855"/>
                </a:xfrm>
                <a:prstGeom prst="rect">
                  <a:avLst/>
                </a:prstGeom>
                <a:blipFill>
                  <a:blip r:embed="rId7"/>
                  <a:stretch>
                    <a:fillRect t="-5128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341099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47.10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870718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870718"/>
                <a:ext cx="87235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771899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771899"/>
                <a:ext cx="87235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/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𝟏𝟐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8010F01C-CC3E-49E6-9132-3847FE9EA7FA}"/>
                  </a:ext>
                </a:extLst>
              </p:cNvPr>
              <p:cNvSpPr txBox="1"/>
              <p:nvPr/>
            </p:nvSpPr>
            <p:spPr>
              <a:xfrm>
                <a:off x="288075" y="6900425"/>
                <a:ext cx="21140916" cy="14328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4572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phương </a:t>
                </a:r>
                <a:r>
                  <a:rPr lang="vi-VN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𝟐𝟎𝟐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func>
                              <m:func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𝒍𝒐𝒈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vi-VN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vi-VN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</m:func>
                          </m:sup>
                        </m:sSup>
                      </m:sup>
                    </m:sSup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func>
                              <m:func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𝒍𝒐𝒈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vi-VN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vi-VN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</m:func>
                          </m:sup>
                        </m:sSup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𝟐𝟎𝟐𝟎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𝟐𝟎𝟐𝟎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&gt;−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8010F01C-CC3E-49E6-9132-3847FE9EA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75" y="6900425"/>
                <a:ext cx="21140916" cy="1432893"/>
              </a:xfrm>
              <a:prstGeom prst="rect">
                <a:avLst/>
              </a:prstGeom>
              <a:blipFill>
                <a:blip r:embed="rId12"/>
                <a:stretch>
                  <a:fillRect r="-346" b="-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CCB61DCE-2CA7-4893-A80B-61775C5047BE}"/>
                  </a:ext>
                </a:extLst>
              </p:cNvPr>
              <p:cNvSpPr txBox="1"/>
              <p:nvPr/>
            </p:nvSpPr>
            <p:spPr>
              <a:xfrm>
                <a:off x="1477867" y="9273863"/>
                <a:ext cx="19921864" cy="9402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𝟐𝟎𝟐𝟏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func>
                                    <m:funcPr>
                                      <m:ctrlPr>
                                        <a:rPr lang="en-US" sz="48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8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𝒍𝒐𝒈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48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8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n-US" sz="4800" b="1" i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4800" b="1" i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</m:d>
                                    </m:e>
                                  </m:func>
                                </m:sup>
                              </m:sSup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𝟐𝟎𝟐𝟎</m:t>
                              </m:r>
                            </m:e>
                          </m:d>
                        </m:e>
                      </m:func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𝟐𝟎𝟐𝟏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𝟐𝟎𝟐𝟎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CCB61DCE-2CA7-4893-A80B-61775C504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867" y="9273863"/>
                <a:ext cx="19921864" cy="9402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D01029D6-4569-4F32-A6ED-3265AF8E750C}"/>
                  </a:ext>
                </a:extLst>
              </p:cNvPr>
              <p:cNvSpPr txBox="1"/>
              <p:nvPr/>
            </p:nvSpPr>
            <p:spPr>
              <a:xfrm>
                <a:off x="1303737" y="10865818"/>
                <a:ext cx="20831921" cy="9402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𝟐𝟎𝟐𝟏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𝟐𝟎𝟐𝟎</m:t>
                              </m:r>
                            </m:e>
                          </m:d>
                        </m:e>
                      </m:func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𝟐𝟎𝟐𝟏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func>
                                    <m:funcPr>
                                      <m:ctrlPr>
                                        <a:rPr lang="en-US" sz="48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8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𝒍𝒐𝒈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48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800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n-US" sz="4800" b="1" i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4800" b="1" i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</m:d>
                                    </m:e>
                                  </m:func>
                                </m:sup>
                              </m:sSup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𝟐𝟎𝟐𝟎</m:t>
                              </m:r>
                            </m:e>
                          </m:d>
                        </m:e>
                      </m:func>
                      <m:d>
                        <m:d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D01029D6-4569-4F32-A6ED-3265AF8E7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737" y="10865818"/>
                <a:ext cx="20831921" cy="9402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1354209A-2A9A-4779-A9F2-C510ED6DEECC}"/>
                  </a:ext>
                </a:extLst>
              </p:cNvPr>
              <p:cNvSpPr txBox="1"/>
              <p:nvPr/>
            </p:nvSpPr>
            <p:spPr>
              <a:xfrm>
                <a:off x="970066" y="12187220"/>
                <a:ext cx="16865771" cy="100745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4572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vi-VN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𝟐𝟎𝟐𝟏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𝟐𝟎𝟐𝟎</m:t>
                            </m:r>
                          </m:e>
                        </m:d>
                      </m:e>
                    </m:func>
                  </m:oMath>
                </a14:m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1354209A-2A9A-4779-A9F2-C510ED6DE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066" y="12187220"/>
                <a:ext cx="16865771" cy="1007455"/>
              </a:xfrm>
              <a:prstGeom prst="rect">
                <a:avLst/>
              </a:prstGeom>
              <a:blipFill>
                <a:blip r:embed="rId15"/>
                <a:stretch>
                  <a:fillRect t="-3030" b="-2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1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6561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512224"/>
            <a:ext cx="24738514" cy="2879988"/>
            <a:chOff x="923003" y="3917552"/>
            <a:chExt cx="24738514" cy="2879988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1349755" y="4658685"/>
                  <a:ext cx="24311762" cy="21388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bao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tự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nhiên</a:t>
                  </a:r>
                  <a:r>
                    <a: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sao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tồn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a14:m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thoả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𝟐𝟎𝟐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  <m:sup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𝒍𝒐𝒈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</m:func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𝟐𝟎𝟐𝟎</m:t>
                          </m:r>
                        </m:e>
                      </m:d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𝟐𝟎𝟐𝟎</m:t>
                      </m:r>
                    </m:oMath>
                  </a14:m>
                  <a:endParaRPr lang="en-US" sz="48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9755" y="4658685"/>
                  <a:ext cx="24311762" cy="2138855"/>
                </a:xfrm>
                <a:prstGeom prst="rect">
                  <a:avLst/>
                </a:prstGeom>
                <a:blipFill>
                  <a:blip r:embed="rId7"/>
                  <a:stretch>
                    <a:fillRect t="-5128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341099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47.10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870718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870718"/>
                <a:ext cx="87235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771899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771899"/>
                <a:ext cx="87235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/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𝟏𝟐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F4CB6A4-3F55-47F4-8CD1-F901755F096D}"/>
                  </a:ext>
                </a:extLst>
              </p:cNvPr>
              <p:cNvSpPr txBox="1"/>
              <p:nvPr/>
            </p:nvSpPr>
            <p:spPr>
              <a:xfrm>
                <a:off x="283836" y="6891288"/>
                <a:ext cx="23629930" cy="16068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4572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vi-VN" sz="4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vi-VN" sz="4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4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  <m:r>
                      <a:rPr lang="vi-VN" sz="4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vi-VN" sz="4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𝟐𝟎𝟐𝟎</m:t>
                            </m:r>
                          </m:e>
                        </m:d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𝟎𝟐𝟏</m:t>
                        </m:r>
                      </m:den>
                    </m:f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,∀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:r>
                  <a:rPr lang="vi-VN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</m:t>
                        </m:r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F4CB6A4-3F55-47F4-8CD1-F901755F0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36" y="6891288"/>
                <a:ext cx="23629930" cy="16068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9BC0507-CC28-4144-A8CF-7578C3DCF0BA}"/>
                  </a:ext>
                </a:extLst>
              </p:cNvPr>
              <p:cNvSpPr txBox="1"/>
              <p:nvPr/>
            </p:nvSpPr>
            <p:spPr>
              <a:xfrm>
                <a:off x="124666" y="8888251"/>
                <a:ext cx="23801837" cy="9093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4572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vi-VN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𝒍𝒐𝒈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func>
                      </m:sup>
                    </m:sSup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𝒍𝒐𝒈</m:t>
                        </m:r>
                      </m:fName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𝒍𝒐𝒈</m:t>
                        </m:r>
                      </m:fName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func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𝒍𝒐𝒈</m:t>
                        </m:r>
                      </m:fName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9BC0507-CC28-4144-A8CF-7578C3DCF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6" y="8888251"/>
                <a:ext cx="23801837" cy="909352"/>
              </a:xfrm>
              <a:prstGeom prst="rect">
                <a:avLst/>
              </a:prstGeom>
              <a:blipFill>
                <a:blip r:embed="rId13"/>
                <a:stretch>
                  <a:fillRect t="-7383" b="-34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D8C616-45E1-482A-91C8-440A537E81D5}"/>
                  </a:ext>
                </a:extLst>
              </p:cNvPr>
              <p:cNvSpPr txBox="1"/>
              <p:nvPr/>
            </p:nvSpPr>
            <p:spPr>
              <a:xfrm>
                <a:off x="199786" y="10542769"/>
                <a:ext cx="20528248" cy="12650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457200" algn="just"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𝒍𝒐𝒈</m:t>
                        </m:r>
                      </m:fName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func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𝒍𝒐𝒈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,∀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&gt;−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vi-VN" sz="4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4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vi-VN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vi-VN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vi-VN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vi-VN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vi-VN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vi-VN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vi-VN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vi-VN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  <m:r>
                          <a:rPr lang="vi-VN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vi-VN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  <m:r>
                          <a:rPr lang="vi-VN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vi-VN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  <m:r>
                          <a:rPr lang="vi-VN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vi-VN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e>
                    </m:d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D8C616-45E1-482A-91C8-440A537E8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86" y="10542769"/>
                <a:ext cx="20528248" cy="1265026"/>
              </a:xfrm>
              <a:prstGeom prst="rect">
                <a:avLst/>
              </a:prstGeom>
              <a:blipFill>
                <a:blip r:embed="rId14"/>
                <a:stretch>
                  <a:fillRect b="-2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91">
            <a:extLst>
              <a:ext uri="{FF2B5EF4-FFF2-40B4-BE49-F238E27FC236}">
                <a16:creationId xmlns:a16="http://schemas.microsoft.com/office/drawing/2014/main" id="{5423B608-B33A-4C89-BB85-437DD9AB3CC0}"/>
              </a:ext>
            </a:extLst>
          </p:cNvPr>
          <p:cNvSpPr/>
          <p:nvPr/>
        </p:nvSpPr>
        <p:spPr>
          <a:xfrm>
            <a:off x="395708" y="4805085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32223A82-2974-40AA-AA4E-066852A44984}"/>
              </a:ext>
            </a:extLst>
          </p:cNvPr>
          <p:cNvSpPr txBox="1"/>
          <p:nvPr/>
        </p:nvSpPr>
        <p:spPr>
          <a:xfrm>
            <a:off x="21263144" y="12551701"/>
            <a:ext cx="2366353" cy="8115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76166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 animBg="1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228600"/>
              <a:ext cx="21159269" cy="1277470"/>
              <a:chOff x="1517851" y="228600"/>
              <a:chExt cx="21159269" cy="127747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5478436"/>
            <a:ext cx="23829875" cy="8188982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1148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5" name="Oval 91">
            <a:extLst>
              <a:ext uri="{FF2B5EF4-FFF2-40B4-BE49-F238E27FC236}">
                <a16:creationId xmlns:a16="http://schemas.microsoft.com/office/drawing/2014/main" id="{6421BE73-731C-4198-8F37-2AD002C2EF9B}"/>
              </a:ext>
            </a:extLst>
          </p:cNvPr>
          <p:cNvSpPr/>
          <p:nvPr/>
        </p:nvSpPr>
        <p:spPr>
          <a:xfrm>
            <a:off x="438596" y="425923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264796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264796"/>
                <a:ext cx="87235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512224"/>
            <a:ext cx="24090260" cy="2511225"/>
            <a:chOff x="923003" y="3917552"/>
            <a:chExt cx="24090260" cy="2871176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5137540" y="4655286"/>
                  <a:ext cx="17983200" cy="21045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defRPr/>
                  </a:pPr>
                  <a:r>
                    <a:rPr lang="en-US" sz="4800" b="1" dirty="0">
                      <a:solidFill>
                        <a:srgbClr val="3333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(ĐMH-BGD-2021)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nguyên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≥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sao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tồn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thoả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mãn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kumimoji="0" lang="en-US" sz="4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kumimoji="0" lang="en-US" sz="4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𝒍𝒐𝒈</m:t>
                                      </m:r>
                                    </m:fName>
                                    <m:e>
                                      <m:r>
                                        <a:rPr kumimoji="0" lang="en-US" sz="4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𝒍𝒐𝒈</m:t>
                              </m:r>
                            </m:fName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e>
                          </m:func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7540" y="4655286"/>
                  <a:ext cx="17983200" cy="2104537"/>
                </a:xfrm>
                <a:prstGeom prst="rect">
                  <a:avLst/>
                </a:prstGeom>
                <a:blipFill>
                  <a:blip r:embed="rId7"/>
                  <a:stretch>
                    <a:fillRect l="-1559" t="-7947" b="-129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329354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329354"/>
                <a:ext cx="87235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230535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230535"/>
                <a:ext cx="87235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Rectangle 35">
            <a:extLst>
              <a:ext uri="{FF2B5EF4-FFF2-40B4-BE49-F238E27FC236}">
                <a16:creationId xmlns:a16="http://schemas.microsoft.com/office/drawing/2014/main" id="{5122656E-85B9-447F-AB81-C393F07DD888}"/>
              </a:ext>
            </a:extLst>
          </p:cNvPr>
          <p:cNvSpPr/>
          <p:nvPr/>
        </p:nvSpPr>
        <p:spPr>
          <a:xfrm>
            <a:off x="19780474" y="4259236"/>
            <a:ext cx="2050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6F6EB11-F8F1-4A22-9771-4F231F7C6B86}"/>
                  </a:ext>
                </a:extLst>
              </p:cNvPr>
              <p:cNvSpPr txBox="1"/>
              <p:nvPr/>
            </p:nvSpPr>
            <p:spPr>
              <a:xfrm>
                <a:off x="517920" y="6094502"/>
                <a:ext cx="22876625" cy="7395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)=+∞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)&lt;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;+∞).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,…,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A.</a:t>
                </a:r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6F6EB11-F8F1-4A22-9771-4F231F7C6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20" y="6094502"/>
                <a:ext cx="22876625" cy="7395166"/>
              </a:xfrm>
              <a:prstGeom prst="rect">
                <a:avLst/>
              </a:prstGeom>
              <a:blipFill>
                <a:blip r:embed="rId11"/>
                <a:stretch>
                  <a:fillRect l="-1226" t="-2143" r="-959" b="-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9">
            <a:extLst>
              <a:ext uri="{FF2B5EF4-FFF2-40B4-BE49-F238E27FC236}">
                <a16:creationId xmlns:a16="http://schemas.microsoft.com/office/drawing/2014/main" id="{8FE23017-7908-4FAA-B12F-5670B0FF89B1}"/>
              </a:ext>
            </a:extLst>
          </p:cNvPr>
          <p:cNvSpPr txBox="1"/>
          <p:nvPr/>
        </p:nvSpPr>
        <p:spPr>
          <a:xfrm>
            <a:off x="8639188" y="152400"/>
            <a:ext cx="134927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070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47: TÌM THAM SỐ ĐỂ BIẾN SỐ PHỤ </a:t>
            </a:r>
          </a:p>
          <a:p>
            <a:pPr marL="0" marR="0" lvl="0" indent="0" algn="ctr" defTabSz="2070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THUỘC VÀO BIỂU THỨC CHO TRƯỚC</a:t>
            </a:r>
          </a:p>
        </p:txBody>
      </p:sp>
      <p:pic>
        <p:nvPicPr>
          <p:cNvPr id="48" name="Picture 48">
            <a:extLst>
              <a:ext uri="{FF2B5EF4-FFF2-40B4-BE49-F238E27FC236}">
                <a16:creationId xmlns:a16="http://schemas.microsoft.com/office/drawing/2014/main" id="{F9B58846-D3DA-4057-99A0-8A1DF6A5638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1515" r="9759" b="14519"/>
          <a:stretch/>
        </p:blipFill>
        <p:spPr>
          <a:xfrm>
            <a:off x="38100" y="1512224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1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6561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806160"/>
                <a:ext cx="159851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𝟏𝟏</m:t>
                      </m:r>
                      <m:r>
                        <a:rPr lang="en-US" sz="48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806160"/>
                <a:ext cx="159851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512224"/>
            <a:ext cx="24090260" cy="2871176"/>
            <a:chOff x="923003" y="3917552"/>
            <a:chExt cx="24090260" cy="2871176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2348566" y="4883875"/>
                  <a:ext cx="22398749" cy="17204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bao </a:t>
                  </a:r>
                  <a:r>
                    <a:rPr lang="en-US" sz="4800" b="1" dirty="0" err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nguyên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𝟐𝟎𝟐𝟏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𝟐𝟎𝟐𝟏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để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endPara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ad>
                                <m:rad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e>
                              </m:rad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𝟏𝟖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𝟏𝟐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8566" y="4883875"/>
                  <a:ext cx="22398749" cy="1720471"/>
                </a:xfrm>
                <a:prstGeom prst="rect">
                  <a:avLst/>
                </a:prstGeom>
                <a:blipFill>
                  <a:blip r:embed="rId7"/>
                  <a:stretch>
                    <a:fillRect l="-1089" t="-8511" b="-8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9356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47.1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870718"/>
                <a:ext cx="196720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𝟐𝟎𝟐𝟎</m:t>
                      </m:r>
                      <m:r>
                        <a:rPr kumimoji="0" lang="en-US" sz="4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870718"/>
                <a:ext cx="196720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771899"/>
                <a:ext cx="196720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𝟐𝟎𝟐</m:t>
                      </m:r>
                      <m:r>
                        <a:rPr lang="en-US" sz="4800" b="1" i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8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771899"/>
                <a:ext cx="196720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Rectangle 35">
            <a:extLst>
              <a:ext uri="{FF2B5EF4-FFF2-40B4-BE49-F238E27FC236}">
                <a16:creationId xmlns:a16="http://schemas.microsoft.com/office/drawing/2014/main" id="{5122656E-85B9-447F-AB81-C393F07DD888}"/>
              </a:ext>
            </a:extLst>
          </p:cNvPr>
          <p:cNvSpPr/>
          <p:nvPr/>
        </p:nvSpPr>
        <p:spPr>
          <a:xfrm>
            <a:off x="19780474" y="4800600"/>
            <a:ext cx="15552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212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F0127C04-D442-4450-B51C-AD49479226BC}"/>
                  </a:ext>
                </a:extLst>
              </p:cNvPr>
              <p:cNvSpPr txBox="1"/>
              <p:nvPr/>
            </p:nvSpPr>
            <p:spPr>
              <a:xfrm>
                <a:off x="762000" y="7281271"/>
                <a:ext cx="17721839" cy="20395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ad>
                              <m:rad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d>
                      </m:e>
                    </m:func>
                  </m:oMath>
                </a14:m>
                <a:endParaRPr lang="en-US" sz="4800" b="1" i="1" dirty="0">
                  <a:solidFill>
                    <a:srgbClr val="00206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effectLst/>
                  <a:latin typeface="UTM Swiss Condensed" panose="02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F0127C04-D442-4450-B51C-AD4947922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7281271"/>
                <a:ext cx="17721839" cy="2039597"/>
              </a:xfrm>
              <a:prstGeom prst="rect">
                <a:avLst/>
              </a:prstGeom>
              <a:blipFill>
                <a:blip r:embed="rId11"/>
                <a:stretch>
                  <a:fillRect l="-1548" t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D61E88CC-F020-4D0C-BCAC-84DD6B153634}"/>
                  </a:ext>
                </a:extLst>
              </p:cNvPr>
              <p:cNvSpPr txBox="1"/>
              <p:nvPr/>
            </p:nvSpPr>
            <p:spPr>
              <a:xfrm>
                <a:off x="521587" y="9303603"/>
                <a:ext cx="11481092" cy="830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D61E88CC-F020-4D0C-BCAC-84DD6B153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87" y="9303603"/>
                <a:ext cx="11481092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936ADEA9-D8FD-4C1A-8B3C-E52F1800A34E}"/>
                  </a:ext>
                </a:extLst>
              </p:cNvPr>
              <p:cNvSpPr txBox="1"/>
              <p:nvPr/>
            </p:nvSpPr>
            <p:spPr>
              <a:xfrm>
                <a:off x="11673050" y="9303603"/>
                <a:ext cx="12189363" cy="830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936ADEA9-D8FD-4C1A-8B3C-E52F1800A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050" y="9303603"/>
                <a:ext cx="12189363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18ACD036-8775-48ED-83EB-7D3900703492}"/>
                  </a:ext>
                </a:extLst>
              </p:cNvPr>
              <p:cNvSpPr txBox="1"/>
              <p:nvPr/>
            </p:nvSpPr>
            <p:spPr>
              <a:xfrm>
                <a:off x="547464" y="10202972"/>
                <a:ext cx="14691714" cy="819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UTM Swiss Condensed" panose="02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18ACD036-8775-48ED-83EB-7D3900703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64" y="10202972"/>
                <a:ext cx="14691714" cy="819968"/>
              </a:xfrm>
              <a:prstGeom prst="rect">
                <a:avLst/>
              </a:prstGeom>
              <a:blipFill>
                <a:blip r:embed="rId14"/>
                <a:stretch>
                  <a:fillRect l="-1909" t="-19403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73588D9F-552F-4AF0-9EAF-B79C445DEBAD}"/>
                  </a:ext>
                </a:extLst>
              </p:cNvPr>
              <p:cNvSpPr txBox="1"/>
              <p:nvPr/>
            </p:nvSpPr>
            <p:spPr>
              <a:xfrm>
                <a:off x="576278" y="11125578"/>
                <a:ext cx="12797542" cy="819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PT(*)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trở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UTM Swiss Condensed" panose="02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73588D9F-552F-4AF0-9EAF-B79C445DE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78" y="11125578"/>
                <a:ext cx="12797542" cy="819968"/>
              </a:xfrm>
              <a:prstGeom prst="rect">
                <a:avLst/>
              </a:prstGeom>
              <a:blipFill>
                <a:blip r:embed="rId15"/>
                <a:stretch>
                  <a:fillRect l="-2192" t="-19259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2EAF85AD-992B-4F57-A199-6CE419ACE02E}"/>
              </a:ext>
            </a:extLst>
          </p:cNvPr>
          <p:cNvSpPr txBox="1"/>
          <p:nvPr/>
        </p:nvSpPr>
        <p:spPr>
          <a:xfrm>
            <a:off x="521587" y="12116190"/>
            <a:ext cx="9047670" cy="811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err="1">
                <a:solidFill>
                  <a:srgbClr val="002060"/>
                </a:solidFill>
                <a:effectLst/>
                <a:latin typeface="UTM Swiss Condensed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800" b="1" dirty="0">
                <a:solidFill>
                  <a:srgbClr val="002060"/>
                </a:solidFill>
                <a:effectLst/>
                <a:latin typeface="UTM Swiss Condensed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(1)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UTM Swiss Condensed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4800" b="1" dirty="0">
                <a:solidFill>
                  <a:srgbClr val="002060"/>
                </a:solidFill>
                <a:effectLst/>
                <a:latin typeface="UTM Swiss Condensed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UTM Swiss Condensed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vế</a:t>
            </a:r>
            <a:r>
              <a:rPr lang="en-US" sz="4800" b="1" dirty="0">
                <a:solidFill>
                  <a:srgbClr val="002060"/>
                </a:solidFill>
                <a:effectLst/>
                <a:latin typeface="UTM Swiss Condensed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UTM Swiss Condensed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002060"/>
                </a:solidFill>
                <a:effectLst/>
                <a:latin typeface="UTM Swiss Condensed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UTM Swiss Condensed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vế</a:t>
            </a:r>
            <a:r>
              <a:rPr lang="en-US" sz="4800" b="1" dirty="0">
                <a:solidFill>
                  <a:srgbClr val="002060"/>
                </a:solidFill>
                <a:effectLst/>
                <a:latin typeface="UTM Swiss Condensed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UTM Swiss Condensed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002060"/>
                </a:solidFill>
                <a:effectLst/>
                <a:latin typeface="UTM Swiss Condensed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(2), ta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UTM Swiss Condensed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endParaRPr lang="en-US" sz="4800" b="1" dirty="0">
              <a:solidFill>
                <a:srgbClr val="002060"/>
              </a:solidFill>
              <a:effectLst/>
              <a:latin typeface="UTM Swiss Condensed" panose="02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4F3D778-CE99-4198-8E17-5EC178FF5060}"/>
                  </a:ext>
                </a:extLst>
              </p:cNvPr>
              <p:cNvSpPr txBox="1"/>
              <p:nvPr/>
            </p:nvSpPr>
            <p:spPr>
              <a:xfrm>
                <a:off x="9354764" y="12173533"/>
                <a:ext cx="12292211" cy="830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​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4F3D778-CE99-4198-8E17-5EC178FF5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764" y="12173533"/>
                <a:ext cx="12292211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9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6561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806160"/>
                <a:ext cx="160973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𝟐𝟏𝟏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806160"/>
                <a:ext cx="160973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512224"/>
            <a:ext cx="24090260" cy="2871176"/>
            <a:chOff x="923003" y="3917552"/>
            <a:chExt cx="24090260" cy="2871176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TextBox 43">
              <a:extLst>
                <a:ext uri="{FF2B5EF4-FFF2-40B4-BE49-F238E27FC236}">
                  <a16:creationId xmlns:a16="http://schemas.microsoft.com/office/drawing/2014/main" id="{00A0E8D0-C28D-4482-86B7-FE63AFDA7C7B}"/>
                </a:ext>
              </a:extLst>
            </p:cNvPr>
            <p:cNvSpPr txBox="1"/>
            <p:nvPr/>
          </p:nvSpPr>
          <p:spPr>
            <a:xfrm>
              <a:off x="5137540" y="4655285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9356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47.1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870718"/>
                <a:ext cx="156164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Tahoma" panose="020B0604030504040204" pitchFamily="34" charset="0"/>
                    <a:cs typeface="Tahoma" panose="020B0604030504040204" pitchFamily="34" charset="0"/>
                  </a:rPr>
                  <a:t>2020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870718"/>
                <a:ext cx="1561646" cy="830997"/>
              </a:xfrm>
              <a:prstGeom prst="rect">
                <a:avLst/>
              </a:prstGeom>
              <a:blipFill>
                <a:blip r:embed="rId8"/>
                <a:stretch>
                  <a:fillRect l="-17510" t="-15441" r="-8949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771899"/>
                <a:ext cx="156164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Tahoma" panose="020B0604030504040204" pitchFamily="34" charset="0"/>
                    <a:cs typeface="Tahoma" panose="020B0604030504040204" pitchFamily="34" charset="0"/>
                  </a:rPr>
                  <a:t>2023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771899"/>
                <a:ext cx="1561646" cy="830997"/>
              </a:xfrm>
              <a:prstGeom prst="rect">
                <a:avLst/>
              </a:prstGeom>
              <a:blipFill>
                <a:blip r:embed="rId9"/>
                <a:stretch>
                  <a:fillRect l="-17969" t="-15441" r="-8984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Rectangle 35">
            <a:extLst>
              <a:ext uri="{FF2B5EF4-FFF2-40B4-BE49-F238E27FC236}">
                <a16:creationId xmlns:a16="http://schemas.microsoft.com/office/drawing/2014/main" id="{5122656E-85B9-447F-AB81-C393F07DD888}"/>
              </a:ext>
            </a:extLst>
          </p:cNvPr>
          <p:cNvSpPr/>
          <p:nvPr/>
        </p:nvSpPr>
        <p:spPr>
          <a:xfrm>
            <a:off x="19780474" y="4800600"/>
            <a:ext cx="15552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212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881282-3E7E-4F3F-B827-E0223F7639E8}"/>
                  </a:ext>
                </a:extLst>
              </p:cNvPr>
              <p:cNvSpPr txBox="1"/>
              <p:nvPr/>
            </p:nvSpPr>
            <p:spPr>
              <a:xfrm>
                <a:off x="1463663" y="2478547"/>
                <a:ext cx="22398749" cy="1720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bao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𝟐𝟎𝟐𝟏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𝟐𝟎𝟐𝟏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ad>
                              <m:radPr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881282-3E7E-4F3F-B827-E0223F76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663" y="2478547"/>
                <a:ext cx="22398749" cy="1720471"/>
              </a:xfrm>
              <a:prstGeom prst="rect">
                <a:avLst/>
              </a:prstGeom>
              <a:blipFill>
                <a:blip r:embed="rId10"/>
                <a:stretch>
                  <a:fillRect l="-1225" t="-8511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41EE942-6A9C-4BDA-BF97-B9C95FF0ADA1}"/>
                  </a:ext>
                </a:extLst>
              </p:cNvPr>
              <p:cNvSpPr txBox="1"/>
              <p:nvPr/>
            </p:nvSpPr>
            <p:spPr>
              <a:xfrm>
                <a:off x="4307889" y="6542457"/>
                <a:ext cx="8725466" cy="819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ℝ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UTM Swiss Condensed" panose="02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41EE942-6A9C-4BDA-BF97-B9C95FF0A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889" y="6542457"/>
                <a:ext cx="8725466" cy="819968"/>
              </a:xfrm>
              <a:prstGeom prst="rect">
                <a:avLst/>
              </a:prstGeom>
              <a:blipFill>
                <a:blip r:embed="rId11"/>
                <a:stretch>
                  <a:fillRect l="-3215" t="-19259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B85F1527-5092-4732-96EC-96AA9645FB8E}"/>
                  </a:ext>
                </a:extLst>
              </p:cNvPr>
              <p:cNvSpPr txBox="1"/>
              <p:nvPr/>
            </p:nvSpPr>
            <p:spPr>
              <a:xfrm>
                <a:off x="904884" y="7475127"/>
                <a:ext cx="19173967" cy="819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p>
                    </m:sSup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ℝ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UTM Swiss Condensed" panose="02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B85F1527-5092-4732-96EC-96AA9645F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84" y="7475127"/>
                <a:ext cx="19173967" cy="819968"/>
              </a:xfrm>
              <a:prstGeom prst="rect">
                <a:avLst/>
              </a:prstGeom>
              <a:blipFill>
                <a:blip r:embed="rId12"/>
                <a:stretch>
                  <a:fillRect l="-1430" t="-19259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D308E03A-5AF0-43BF-B268-F10C9BD4C12A}"/>
                  </a:ext>
                </a:extLst>
              </p:cNvPr>
              <p:cNvSpPr txBox="1"/>
              <p:nvPr/>
            </p:nvSpPr>
            <p:spPr>
              <a:xfrm>
                <a:off x="970066" y="8348847"/>
                <a:ext cx="8623707" cy="819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PT (3)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UTM Swiss Condensed" panose="02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D308E03A-5AF0-43BF-B268-F10C9BD4C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066" y="8348847"/>
                <a:ext cx="8623707" cy="819968"/>
              </a:xfrm>
              <a:prstGeom prst="rect">
                <a:avLst/>
              </a:prstGeom>
              <a:blipFill>
                <a:blip r:embed="rId13"/>
                <a:stretch>
                  <a:fillRect l="-3180" t="-19403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11855C8E-3765-47C4-BDD9-5F2DD5535588}"/>
                  </a:ext>
                </a:extLst>
              </p:cNvPr>
              <p:cNvSpPr txBox="1"/>
              <p:nvPr/>
            </p:nvSpPr>
            <p:spPr>
              <a:xfrm>
                <a:off x="1006891" y="9249900"/>
                <a:ext cx="18994046" cy="819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PT (1), ta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11855C8E-3765-47C4-BDD9-5F2DD5535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91" y="9249900"/>
                <a:ext cx="18994046" cy="819968"/>
              </a:xfrm>
              <a:prstGeom prst="rect">
                <a:avLst/>
              </a:prstGeom>
              <a:blipFill>
                <a:blip r:embed="rId14"/>
                <a:stretch>
                  <a:fillRect l="-1444" t="-19259" r="-513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72F5FC32-08BA-4528-B6CB-A8582ED2C53A}"/>
                  </a:ext>
                </a:extLst>
              </p:cNvPr>
              <p:cNvSpPr txBox="1"/>
              <p:nvPr/>
            </p:nvSpPr>
            <p:spPr>
              <a:xfrm>
                <a:off x="1084805" y="10150954"/>
                <a:ext cx="15309319" cy="21680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𝒍𝒏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UTM Swiss Condensed" panose="02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72F5FC32-08BA-4528-B6CB-A8582ED2C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05" y="10150954"/>
                <a:ext cx="15309319" cy="2168094"/>
              </a:xfrm>
              <a:prstGeom prst="rect">
                <a:avLst/>
              </a:prstGeom>
              <a:blipFill>
                <a:blip r:embed="rId15"/>
                <a:stretch>
                  <a:fillRect l="-1832" t="-7303"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84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6561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806160"/>
                <a:ext cx="160973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𝟐𝟏𝟏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806160"/>
                <a:ext cx="160973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512224"/>
            <a:ext cx="24090260" cy="2871176"/>
            <a:chOff x="923003" y="3917552"/>
            <a:chExt cx="24090260" cy="2871176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TextBox 43">
              <a:extLst>
                <a:ext uri="{FF2B5EF4-FFF2-40B4-BE49-F238E27FC236}">
                  <a16:creationId xmlns:a16="http://schemas.microsoft.com/office/drawing/2014/main" id="{00A0E8D0-C28D-4482-86B7-FE63AFDA7C7B}"/>
                </a:ext>
              </a:extLst>
            </p:cNvPr>
            <p:cNvSpPr txBox="1"/>
            <p:nvPr/>
          </p:nvSpPr>
          <p:spPr>
            <a:xfrm>
              <a:off x="5137540" y="4655285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9356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47.1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870718"/>
                <a:ext cx="156164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Tahoma" panose="020B0604030504040204" pitchFamily="34" charset="0"/>
                    <a:cs typeface="Tahoma" panose="020B0604030504040204" pitchFamily="34" charset="0"/>
                  </a:rPr>
                  <a:t>2020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870718"/>
                <a:ext cx="1561646" cy="830997"/>
              </a:xfrm>
              <a:prstGeom prst="rect">
                <a:avLst/>
              </a:prstGeom>
              <a:blipFill>
                <a:blip r:embed="rId8"/>
                <a:stretch>
                  <a:fillRect l="-17510" t="-15441" r="-8949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771899"/>
                <a:ext cx="156164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Tahoma" panose="020B0604030504040204" pitchFamily="34" charset="0"/>
                    <a:cs typeface="Tahoma" panose="020B0604030504040204" pitchFamily="34" charset="0"/>
                  </a:rPr>
                  <a:t>2023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771899"/>
                <a:ext cx="1561646" cy="830997"/>
              </a:xfrm>
              <a:prstGeom prst="rect">
                <a:avLst/>
              </a:prstGeom>
              <a:blipFill>
                <a:blip r:embed="rId9"/>
                <a:stretch>
                  <a:fillRect l="-17969" t="-15441" r="-8984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Rectangle 35">
            <a:extLst>
              <a:ext uri="{FF2B5EF4-FFF2-40B4-BE49-F238E27FC236}">
                <a16:creationId xmlns:a16="http://schemas.microsoft.com/office/drawing/2014/main" id="{5122656E-85B9-447F-AB81-C393F07DD888}"/>
              </a:ext>
            </a:extLst>
          </p:cNvPr>
          <p:cNvSpPr/>
          <p:nvPr/>
        </p:nvSpPr>
        <p:spPr>
          <a:xfrm>
            <a:off x="19780474" y="4800600"/>
            <a:ext cx="15552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212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881282-3E7E-4F3F-B827-E0223F7639E8}"/>
                  </a:ext>
                </a:extLst>
              </p:cNvPr>
              <p:cNvSpPr txBox="1"/>
              <p:nvPr/>
            </p:nvSpPr>
            <p:spPr>
              <a:xfrm>
                <a:off x="1463663" y="2478547"/>
                <a:ext cx="22398749" cy="1720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bao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𝟐𝟎𝟐𝟏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𝟐𝟎𝟐𝟏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ad>
                              <m:radPr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881282-3E7E-4F3F-B827-E0223F76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663" y="2478547"/>
                <a:ext cx="22398749" cy="1720471"/>
              </a:xfrm>
              <a:prstGeom prst="rect">
                <a:avLst/>
              </a:prstGeom>
              <a:blipFill>
                <a:blip r:embed="rId10"/>
                <a:stretch>
                  <a:fillRect l="-1225" t="-8511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DAE22D68-D7D5-4730-858F-8608B1CD8C72}"/>
              </a:ext>
            </a:extLst>
          </p:cNvPr>
          <p:cNvSpPr txBox="1"/>
          <p:nvPr/>
        </p:nvSpPr>
        <p:spPr>
          <a:xfrm>
            <a:off x="902116" y="7264032"/>
            <a:ext cx="4137671" cy="811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err="1">
                <a:solidFill>
                  <a:srgbClr val="002060"/>
                </a:solidFill>
                <a:effectLst/>
                <a:latin typeface="UTM Swiss Condensed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4800" b="1" dirty="0">
                <a:solidFill>
                  <a:srgbClr val="002060"/>
                </a:solidFill>
                <a:effectLst/>
                <a:latin typeface="UTM Swiss Condensed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UTM Swiss Condensed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4800" b="1" dirty="0">
                <a:solidFill>
                  <a:srgbClr val="002060"/>
                </a:solidFill>
                <a:effectLst/>
                <a:latin typeface="UTM Swiss Condensed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UTM Swiss Condensed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002060"/>
                </a:solidFill>
                <a:effectLst/>
                <a:latin typeface="UTM Swiss Condensed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831E86A6-FA3F-4840-94DF-077129302AD7}"/>
                  </a:ext>
                </a:extLst>
              </p:cNvPr>
              <p:cNvSpPr txBox="1"/>
              <p:nvPr/>
            </p:nvSpPr>
            <p:spPr>
              <a:xfrm>
                <a:off x="543359" y="11342882"/>
                <a:ext cx="22128430" cy="12751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PT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𝒍𝒏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e>
                                </m:func>
                              </m:den>
                            </m:f>
                          </m:e>
                        </m:func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𝟖𝟏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𝟎𝟗𝟓</m:t>
                    </m:r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UTM Swiss Condensed" panose="02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831E86A6-FA3F-4840-94DF-077129302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59" y="11342882"/>
                <a:ext cx="22128430" cy="1275157"/>
              </a:xfrm>
              <a:prstGeom prst="rect">
                <a:avLst/>
              </a:prstGeom>
              <a:blipFill>
                <a:blip r:embed="rId11"/>
                <a:stretch>
                  <a:fillRect l="-1240" b="-8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AC2DA1E7-A6F6-4924-B717-16DE62B3A8A1}"/>
                  </a:ext>
                </a:extLst>
              </p:cNvPr>
              <p:cNvSpPr txBox="1"/>
              <p:nvPr/>
            </p:nvSpPr>
            <p:spPr>
              <a:xfrm>
                <a:off x="634122" y="12503045"/>
                <a:ext cx="11187678" cy="819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2023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AC2DA1E7-A6F6-4924-B717-16DE62B3A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22" y="12503045"/>
                <a:ext cx="11187678" cy="819968"/>
              </a:xfrm>
              <a:prstGeom prst="rect">
                <a:avLst/>
              </a:prstGeom>
              <a:blipFill>
                <a:blip r:embed="rId12"/>
                <a:stretch>
                  <a:fillRect l="-2452" t="-19259" r="-1526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20">
            <a:extLst>
              <a:ext uri="{FF2B5EF4-FFF2-40B4-BE49-F238E27FC236}">
                <a16:creationId xmlns:a16="http://schemas.microsoft.com/office/drawing/2014/main" id="{D1E2322D-A29C-4620-A329-53EFE98C6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803" y="7012525"/>
            <a:ext cx="9691288" cy="436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val 91">
            <a:extLst>
              <a:ext uri="{FF2B5EF4-FFF2-40B4-BE49-F238E27FC236}">
                <a16:creationId xmlns:a16="http://schemas.microsoft.com/office/drawing/2014/main" id="{B875504F-C686-4689-9772-10CC16BC5368}"/>
              </a:ext>
            </a:extLst>
          </p:cNvPr>
          <p:cNvSpPr/>
          <p:nvPr/>
        </p:nvSpPr>
        <p:spPr>
          <a:xfrm>
            <a:off x="12451545" y="4832421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707AEB0B-7368-4D0C-B528-8CFBE0D3E562}"/>
              </a:ext>
            </a:extLst>
          </p:cNvPr>
          <p:cNvSpPr txBox="1"/>
          <p:nvPr/>
        </p:nvSpPr>
        <p:spPr>
          <a:xfrm>
            <a:off x="21263144" y="12551701"/>
            <a:ext cx="2355132" cy="8115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8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5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  <p:bldP spid="51" grpId="0"/>
      <p:bldP spid="52" grpId="0"/>
      <p:bldP spid="54" grpId="0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6561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512224"/>
            <a:ext cx="24090260" cy="3426377"/>
            <a:chOff x="923003" y="3917552"/>
            <a:chExt cx="24090260" cy="3426377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1390318" y="4940514"/>
                  <a:ext cx="23504836" cy="2403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nl-NL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các số thực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,​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𝒚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,​​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𝒛</m:t>
                      </m:r>
                    </m:oMath>
                  </a14:m>
                  <a:r>
                    <a:rPr lang="nl-NL" sz="48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thỏa mãn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𝟕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𝒍𝒐𝒈</m:t>
                          </m:r>
                        </m:fName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𝒛</m:t>
                          </m:r>
                        </m:e>
                      </m:func>
                    </m:oMath>
                  </a14:m>
                  <a:r>
                    <a:rPr lang="nl-NL" sz="48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Có bao giá trị nguyên của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𝒛</m:t>
                      </m:r>
                    </m:oMath>
                  </a14:m>
                  <a:r>
                    <a:rPr lang="nl-NL" sz="48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để có đúng hai cặp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𝒚</m:t>
                          </m:r>
                        </m:e>
                      </m:d>
                    </m:oMath>
                  </a14:m>
                  <a:r>
                    <a:rPr lang="nl-NL" sz="48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thỏa mãn đẳng thức trên</a:t>
                  </a:r>
                  <a:r>
                    <a:rPr lang="nl-NL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lvl="0">
                    <a:defRPr/>
                  </a:pP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0318" y="4940514"/>
                  <a:ext cx="23504836" cy="2403415"/>
                </a:xfrm>
                <a:prstGeom prst="rect">
                  <a:avLst/>
                </a:prstGeom>
                <a:blipFill>
                  <a:blip r:embed="rId7"/>
                  <a:stretch>
                    <a:fillRect l="-1193" t="-4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9356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47.2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870718"/>
                <a:ext cx="160973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𝟐𝟏𝟏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870718"/>
                <a:ext cx="160973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771899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𝟗𝟗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771899"/>
                <a:ext cx="1241044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/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𝟒𝟒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8613DDB-0308-4E6B-AD4F-347FB3DED9FE}"/>
                  </a:ext>
                </a:extLst>
              </p:cNvPr>
              <p:cNvSpPr txBox="1"/>
              <p:nvPr/>
            </p:nvSpPr>
            <p:spPr>
              <a:xfrm>
                <a:off x="542983" y="6299985"/>
                <a:ext cx="19127287" cy="277505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indent="-12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pt-B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​​​​​​​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​​​​​​​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​​​​​​​​​​​​​​​​​​​​​​​​​​​​​​​​​​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8613DDB-0308-4E6B-AD4F-347FB3DED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83" y="6299985"/>
                <a:ext cx="19127287" cy="2775055"/>
              </a:xfrm>
              <a:prstGeom prst="rect">
                <a:avLst/>
              </a:prstGeom>
              <a:blipFill>
                <a:blip r:embed="rId12"/>
                <a:stretch>
                  <a:fillRect l="-1275" r="-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C76D94B4-D114-4FD2-A15F-A6EA8E6DA927}"/>
                  </a:ext>
                </a:extLst>
              </p:cNvPr>
              <p:cNvSpPr txBox="1"/>
              <p:nvPr/>
            </p:nvSpPr>
            <p:spPr>
              <a:xfrm>
                <a:off x="410255" y="8915400"/>
                <a:ext cx="23860533" cy="2849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12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thay 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được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ad>
                                  <m:rad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g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𝟒𝟗</m:t>
                                    </m:r>
                                  </m:e>
                                </m:rad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indent="-12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ad>
                                      <m:ra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deg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𝟒𝟗</m:t>
                                        </m:r>
                                      </m:e>
                                    </m:rad>
                                  </m:den>
                                </m:f>
                              </m:sub>
                            </m:sSub>
                          </m:fNam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</m:sup>
                    </m:sSup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C76D94B4-D114-4FD2-A15F-A6EA8E6DA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55" y="8915400"/>
                <a:ext cx="23860533" cy="2849883"/>
              </a:xfrm>
              <a:prstGeom prst="rect">
                <a:avLst/>
              </a:prstGeom>
              <a:blipFill>
                <a:blip r:embed="rId13"/>
                <a:stretch>
                  <a:fillRect l="-1022" b="-8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90D6AA6-E14F-4FAA-994B-5435BA183698}"/>
                  </a:ext>
                </a:extLst>
              </p:cNvPr>
              <p:cNvSpPr txBox="1"/>
              <p:nvPr/>
            </p:nvSpPr>
            <p:spPr>
              <a:xfrm>
                <a:off x="387307" y="12007360"/>
                <a:ext cx="3516540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indent="-12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90D6AA6-E14F-4FAA-994B-5435BA183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07" y="12007360"/>
                <a:ext cx="3516540" cy="759375"/>
              </a:xfrm>
              <a:prstGeom prst="rect">
                <a:avLst/>
              </a:prstGeom>
              <a:blipFill>
                <a:blip r:embed="rId14"/>
                <a:stretch>
                  <a:fillRect l="-7118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86502ED3-CFA3-4AF1-9618-12022242EAAF}"/>
                  </a:ext>
                </a:extLst>
              </p:cNvPr>
              <p:cNvSpPr txBox="1"/>
              <p:nvPr/>
            </p:nvSpPr>
            <p:spPr>
              <a:xfrm>
                <a:off x="4020480" y="11150657"/>
                <a:ext cx="14162660" cy="24053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indent="-12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400" b="1" dirty="0">
                    <a:solidFill>
                      <a:schemeClr val="tx1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&amp;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sSup>
                                      <m:sSup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𝒚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p>
                            </m:sSup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sSup>
                                      <m:sSup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𝒚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𝟒𝟗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𝟐𝟕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p>
                    </m:sSup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UTM Swiss Condensed" panose="02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86502ED3-CFA3-4AF1-9618-12022242E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480" y="11150657"/>
                <a:ext cx="14162660" cy="2405338"/>
              </a:xfrm>
              <a:prstGeom prst="rect">
                <a:avLst/>
              </a:prstGeom>
              <a:blipFill>
                <a:blip r:embed="rId15"/>
                <a:stretch>
                  <a:fillRect l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BFE95739-0191-4502-8B18-C77F537D377B}"/>
                  </a:ext>
                </a:extLst>
              </p:cNvPr>
              <p:cNvSpPr txBox="1"/>
              <p:nvPr/>
            </p:nvSpPr>
            <p:spPr>
              <a:xfrm>
                <a:off x="17823657" y="11150657"/>
                <a:ext cx="6752525" cy="2489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𝒙</m:t>
                                            </m:r>
                                          </m:num>
                                          <m:den>
                                            <m: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𝒚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𝒙</m:t>
                                            </m:r>
                                          </m:num>
                                          <m:den>
                                            <m:r>
                                              <a:rPr lang="en-US" sz="4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𝒚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𝟒𝟗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𝟐𝟕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BFE95739-0191-4502-8B18-C77F537D3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3657" y="11150657"/>
                <a:ext cx="6752525" cy="24891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43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6561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512224"/>
            <a:ext cx="24090260" cy="3426377"/>
            <a:chOff x="923003" y="3917552"/>
            <a:chExt cx="24090260" cy="3426377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1390318" y="4940514"/>
                  <a:ext cx="23504836" cy="2403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nl-NL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các số thực</a:t>
                  </a:r>
                  <a:r>
                    <a:rPr lang="en-US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,​</m:t>
                      </m:r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𝒚</m:t>
                      </m:r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,​​</m:t>
                      </m:r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𝒛</m:t>
                      </m:r>
                    </m:oMath>
                  </a14:m>
                  <a:r>
                    <a:rPr lang="nl-NL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thỏa mãn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𝟕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𝒍𝒐𝒈</m:t>
                          </m:r>
                        </m:fName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𝒛</m:t>
                          </m:r>
                        </m:e>
                      </m:func>
                    </m:oMath>
                  </a14:m>
                  <a:r>
                    <a:rPr lang="nl-NL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Có bao giá trị nguyên của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𝒛</m:t>
                      </m:r>
                    </m:oMath>
                  </a14:m>
                  <a:r>
                    <a:rPr lang="nl-NL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để có đúng hai cặp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𝒚</m:t>
                          </m:r>
                        </m:e>
                      </m:d>
                    </m:oMath>
                  </a14:m>
                  <a:r>
                    <a:rPr lang="nl-NL" sz="4800" b="1" dirty="0">
                      <a:solidFill>
                        <a:srgbClr val="FF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nl-NL" sz="4800" b="1" dirty="0">
                      <a:solidFill>
                        <a:srgbClr val="000099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thỏa mãn đẳng thức trên.</a:t>
                  </a:r>
                  <a:endParaRPr lang="en-US" sz="4800" b="1" dirty="0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lvl="0">
                    <a:defRPr/>
                  </a:pP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0318" y="4940514"/>
                  <a:ext cx="23504836" cy="2403415"/>
                </a:xfrm>
                <a:prstGeom prst="rect">
                  <a:avLst/>
                </a:prstGeom>
                <a:blipFill>
                  <a:blip r:embed="rId7"/>
                  <a:stretch>
                    <a:fillRect l="-1193" t="-4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9356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47.2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870718"/>
                <a:ext cx="160973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𝟐𝟏𝟏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870718"/>
                <a:ext cx="160973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771899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𝟗𝟗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771899"/>
                <a:ext cx="1241044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/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𝟒𝟒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AE62B9A-AFA8-43E5-9DA6-AB79CAC89B5D}"/>
                  </a:ext>
                </a:extLst>
              </p:cNvPr>
              <p:cNvSpPr txBox="1"/>
              <p:nvPr/>
            </p:nvSpPr>
            <p:spPr>
              <a:xfrm>
                <a:off x="834791" y="6717471"/>
                <a:ext cx="23521824" cy="26043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indent="-12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sz="4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≠−</m:t>
                    </m:r>
                    <m:rad>
                      <m:ra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pt-BR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Xét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𝒖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𝒖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d>
                          <m:d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𝒖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ad>
                              <m:radPr>
                                <m:ctrlP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4800" b="1" dirty="0">
                    <a:solidFill>
                      <a:srgbClr val="002060"/>
                    </a:solidFill>
                    <a:effectLst/>
                    <a:latin typeface="UTM Swiss Condensed" panose="02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UTM Swiss Condensed" panose="02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AE62B9A-AFA8-43E5-9DA6-AB79CAC89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91" y="6717471"/>
                <a:ext cx="23521824" cy="2604367"/>
              </a:xfrm>
              <a:prstGeom prst="rect">
                <a:avLst/>
              </a:prstGeom>
              <a:blipFill>
                <a:blip r:embed="rId12"/>
                <a:stretch>
                  <a:fillRect l="-1192" r="-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3D10D83A-A4BB-4A31-B6BF-2661B7DF4BDB}"/>
              </a:ext>
            </a:extLst>
          </p:cNvPr>
          <p:cNvSpPr txBox="1"/>
          <p:nvPr/>
        </p:nvSpPr>
        <p:spPr>
          <a:xfrm>
            <a:off x="934409" y="9050962"/>
            <a:ext cx="6832320" cy="8115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-1270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bảng biến thiên</a:t>
            </a:r>
            <a:endParaRPr lang="en-US" sz="4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" name="Hình ảnh 24">
            <a:extLst>
              <a:ext uri="{FF2B5EF4-FFF2-40B4-BE49-F238E27FC236}">
                <a16:creationId xmlns:a16="http://schemas.microsoft.com/office/drawing/2014/main" id="{49F09249-5D31-4634-BEA2-76062DB84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147" y="9304999"/>
            <a:ext cx="14427884" cy="418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8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1CBC389-50F2-4D79-93B5-4D958D61338A}"/>
              </a:ext>
            </a:extLst>
          </p:cNvPr>
          <p:cNvGrpSpPr/>
          <p:nvPr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E99E57-D539-436C-B13A-C8F55DB6F6B5}"/>
                </a:ext>
              </a:extLst>
            </p:cNvPr>
            <p:cNvGrpSpPr/>
            <p:nvPr userDrawn="1"/>
          </p:nvGrpSpPr>
          <p:grpSpPr>
            <a:xfrm>
              <a:off x="1413348" y="152400"/>
              <a:ext cx="21159269" cy="1446550"/>
              <a:chOff x="1517851" y="152400"/>
              <a:chExt cx="21159269" cy="144655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23762C90-AEE4-4C53-B204-DE019CC03A00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11">
                <a:extLst>
                  <a:ext uri="{FF2B5EF4-FFF2-40B4-BE49-F238E27FC236}">
                    <a16:creationId xmlns:a16="http://schemas.microsoft.com/office/drawing/2014/main" id="{F3D7D7B9-67A4-43E4-9164-4BA4F107818F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10">
                <a:extLst>
                  <a:ext uri="{FF2B5EF4-FFF2-40B4-BE49-F238E27FC236}">
                    <a16:creationId xmlns:a16="http://schemas.microsoft.com/office/drawing/2014/main" id="{ACD132B6-A6B5-4EF1-A027-7312E3A893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1989AD28-A858-4669-ADD8-C691A7856803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9">
                <a:extLst>
                  <a:ext uri="{FF2B5EF4-FFF2-40B4-BE49-F238E27FC236}">
                    <a16:creationId xmlns:a16="http://schemas.microsoft.com/office/drawing/2014/main" id="{66200CC6-809D-418F-8F66-833D8556BE61}"/>
                  </a:ext>
                </a:extLst>
              </p:cNvPr>
              <p:cNvSpPr txBox="1"/>
              <p:nvPr userDrawn="1"/>
            </p:nvSpPr>
            <p:spPr>
              <a:xfrm>
                <a:off x="8429353" y="152400"/>
                <a:ext cx="141214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anose="02020500000000000000" pitchFamily="18" charset="0"/>
                    <a:cs typeface="Times New Roman" panose="02020603050405020304" pitchFamily="18" charset="0"/>
                  </a:rPr>
                  <a:t>CHỦ ĐỀ CÂU 47: TÌM THAM SỐ ĐỂ BIẾN SỐ PHỤ THUỘC VÀO BIỂU THỨC CHO TRƯỚC</a:t>
                </a:r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C9A93717-199B-4536-B499-E9CB73CBB8A6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F4147D5C-D976-4659-B1D2-8E174ACB80C6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marL="0" marR="0" lvl="0" indent="0" algn="ctr" defTabSz="20700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31/3/2021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0CA3C7-C61A-4CA6-B694-43888C8AC038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7347E9-26B5-48C0-BF09-C7C9BD716A19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C34A8-47EA-44D8-B2CD-017831484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850B82C-2096-43A0-AC5A-64E3436CA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96FE8A-2948-4D89-B571-3271C1A27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  <p:grpSp>
        <p:nvGrpSpPr>
          <p:cNvPr id="80" name="Group 14">
            <a:extLst>
              <a:ext uri="{FF2B5EF4-FFF2-40B4-BE49-F238E27FC236}">
                <a16:creationId xmlns:a16="http://schemas.microsoft.com/office/drawing/2014/main" id="{5AD04A3A-0766-4511-AF01-9FA5304A5DFF}"/>
              </a:ext>
            </a:extLst>
          </p:cNvPr>
          <p:cNvGrpSpPr/>
          <p:nvPr/>
        </p:nvGrpSpPr>
        <p:grpSpPr>
          <a:xfrm>
            <a:off x="152103" y="6019800"/>
            <a:ext cx="23829875" cy="7534835"/>
            <a:chOff x="48567" y="4381500"/>
            <a:chExt cx="23829875" cy="75348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1" name="Rounded Rectangle 52">
              <a:extLst>
                <a:ext uri="{FF2B5EF4-FFF2-40B4-BE49-F238E27FC236}">
                  <a16:creationId xmlns:a16="http://schemas.microsoft.com/office/drawing/2014/main" id="{77783BA1-14EE-4069-84AE-200F0963B928}"/>
                </a:ext>
              </a:extLst>
            </p:cNvPr>
            <p:cNvSpPr/>
            <p:nvPr/>
          </p:nvSpPr>
          <p:spPr>
            <a:xfrm>
              <a:off x="353961" y="4997566"/>
              <a:ext cx="23524481" cy="69187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" name="Group 13">
              <a:extLst>
                <a:ext uri="{FF2B5EF4-FFF2-40B4-BE49-F238E27FC236}">
                  <a16:creationId xmlns:a16="http://schemas.microsoft.com/office/drawing/2014/main" id="{C184B7E8-5C12-40D7-918A-D914E9268D8C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A02C8143-64FA-4849-AB37-D1E7A4C77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55">
                <a:extLst>
                  <a:ext uri="{FF2B5EF4-FFF2-40B4-BE49-F238E27FC236}">
                    <a16:creationId xmlns:a16="http://schemas.microsoft.com/office/drawing/2014/main" id="{77087778-9380-4F8E-A8E5-F09934D2D1F1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" name="Picture 12">
                <a:extLst>
                  <a:ext uri="{FF2B5EF4-FFF2-40B4-BE49-F238E27FC236}">
                    <a16:creationId xmlns:a16="http://schemas.microsoft.com/office/drawing/2014/main" id="{68D5EBB2-1BAC-4474-BC36-039FDDC34B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6" name="Group 93">
            <a:extLst>
              <a:ext uri="{FF2B5EF4-FFF2-40B4-BE49-F238E27FC236}">
                <a16:creationId xmlns:a16="http://schemas.microsoft.com/office/drawing/2014/main" id="{E09CF969-0DF1-4DBD-A3F1-43F0D8F10FF2}"/>
              </a:ext>
            </a:extLst>
          </p:cNvPr>
          <p:cNvGrpSpPr/>
          <p:nvPr/>
        </p:nvGrpSpPr>
        <p:grpSpPr>
          <a:xfrm>
            <a:off x="425801" y="46561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87" name="Rectangle 60">
              <a:extLst>
                <a:ext uri="{FF2B5EF4-FFF2-40B4-BE49-F238E27FC236}">
                  <a16:creationId xmlns:a16="http://schemas.microsoft.com/office/drawing/2014/main" id="{D58FC39B-8F55-4374-ABF0-0D8839807DBD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61">
              <a:extLst>
                <a:ext uri="{FF2B5EF4-FFF2-40B4-BE49-F238E27FC236}">
                  <a16:creationId xmlns:a16="http://schemas.microsoft.com/office/drawing/2014/main" id="{1003C6F6-4DB0-4385-83F2-95009EF90F3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75">
              <a:extLst>
                <a:ext uri="{FF2B5EF4-FFF2-40B4-BE49-F238E27FC236}">
                  <a16:creationId xmlns:a16="http://schemas.microsoft.com/office/drawing/2014/main" id="{00C3ADF8-53EA-48F8-A8A5-392579D9498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:a16="http://schemas.microsoft.com/office/drawing/2014/main" id="{295BFE87-675E-46AD-8F98-E299A6B3DD4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7866AEE4-F286-4C1B-81E0-1D7375436A6E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81">
              <a:extLst>
                <a:ext uri="{FF2B5EF4-FFF2-40B4-BE49-F238E27FC236}">
                  <a16:creationId xmlns:a16="http://schemas.microsoft.com/office/drawing/2014/main" id="{6434E6EB-0903-438D-9569-3F8B45FE92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85">
              <a:extLst>
                <a:ext uri="{FF2B5EF4-FFF2-40B4-BE49-F238E27FC236}">
                  <a16:creationId xmlns:a16="http://schemas.microsoft.com/office/drawing/2014/main" id="{4159654F-E4EC-47F6-A094-ACB6DDBB0C3E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86">
              <a:extLst>
                <a:ext uri="{FF2B5EF4-FFF2-40B4-BE49-F238E27FC236}">
                  <a16:creationId xmlns:a16="http://schemas.microsoft.com/office/drawing/2014/main" id="{9ADFFDED-955D-4271-AF78-E19BF8C433F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/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2">
                <a:extLst>
                  <a:ext uri="{FF2B5EF4-FFF2-40B4-BE49-F238E27FC236}">
                    <a16:creationId xmlns:a16="http://schemas.microsoft.com/office/drawing/2014/main" id="{F1B59E73-522E-4F59-B18D-76E87E9EB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83" y="4806160"/>
                <a:ext cx="87235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40">
            <a:extLst>
              <a:ext uri="{FF2B5EF4-FFF2-40B4-BE49-F238E27FC236}">
                <a16:creationId xmlns:a16="http://schemas.microsoft.com/office/drawing/2014/main" id="{48D88E44-81EA-4CA1-92BE-CB2D7A4FFDED}"/>
              </a:ext>
            </a:extLst>
          </p:cNvPr>
          <p:cNvGrpSpPr/>
          <p:nvPr/>
        </p:nvGrpSpPr>
        <p:grpSpPr>
          <a:xfrm>
            <a:off x="38100" y="1512224"/>
            <a:ext cx="24090260" cy="3426377"/>
            <a:chOff x="923003" y="3917552"/>
            <a:chExt cx="24090260" cy="3426377"/>
          </a:xfrm>
        </p:grpSpPr>
        <p:sp>
          <p:nvSpPr>
            <p:cNvPr id="98" name="Rounded Rectangle 41">
              <a:extLst>
                <a:ext uri="{FF2B5EF4-FFF2-40B4-BE49-F238E27FC236}">
                  <a16:creationId xmlns:a16="http://schemas.microsoft.com/office/drawing/2014/main" id="{18392B44-0CAB-4AB6-9BDB-9894565BD04A}"/>
                </a:ext>
              </a:extLst>
            </p:cNvPr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/>
                <p:nvPr/>
              </p:nvSpPr>
              <p:spPr>
                <a:xfrm>
                  <a:off x="1390318" y="4940514"/>
                  <a:ext cx="23504836" cy="2403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nl-NL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các số thực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,​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𝒚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,​​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𝒛</m:t>
                      </m:r>
                    </m:oMath>
                  </a14:m>
                  <a:r>
                    <a:rPr lang="nl-NL" sz="48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thỏa mãn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𝟕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𝒍𝒐𝒈</m:t>
                          </m:r>
                        </m:fName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𝒛</m:t>
                          </m:r>
                        </m:e>
                      </m:func>
                    </m:oMath>
                  </a14:m>
                  <a:r>
                    <a:rPr lang="nl-NL" sz="48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Có bao giá trị nguyên của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𝒛</m:t>
                      </m:r>
                    </m:oMath>
                  </a14:m>
                  <a:r>
                    <a:rPr lang="nl-NL" sz="48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để có đúng hai cặp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𝒚</m:t>
                          </m:r>
                        </m:e>
                      </m:d>
                    </m:oMath>
                  </a14:m>
                  <a:r>
                    <a:rPr lang="nl-NL" sz="48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thỏa mãn đẳng thức trên</a:t>
                  </a:r>
                  <a:r>
                    <a:rPr lang="nl-NL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lvl="0">
                    <a:defRPr/>
                  </a:pP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9" name="TextBox 43">
                  <a:extLst>
                    <a:ext uri="{FF2B5EF4-FFF2-40B4-BE49-F238E27FC236}">
                      <a16:creationId xmlns:a16="http://schemas.microsoft.com/office/drawing/2014/main" id="{00A0E8D0-C28D-4482-86B7-FE63AFDA7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0318" y="4940514"/>
                  <a:ext cx="23504836" cy="2403415"/>
                </a:xfrm>
                <a:prstGeom prst="rect">
                  <a:avLst/>
                </a:prstGeom>
                <a:blipFill>
                  <a:blip r:embed="rId7"/>
                  <a:stretch>
                    <a:fillRect l="-1193" t="-4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id="{69F81AB9-4B1D-4DF5-9D25-B2D1FDF80BBA}"/>
                </a:ext>
              </a:extLst>
            </p:cNvPr>
            <p:cNvGrpSpPr/>
            <p:nvPr/>
          </p:nvGrpSpPr>
          <p:grpSpPr>
            <a:xfrm>
              <a:off x="923003" y="3917552"/>
              <a:ext cx="4457700" cy="1040476"/>
              <a:chOff x="923003" y="3917552"/>
              <a:chExt cx="4457700" cy="1040476"/>
            </a:xfrm>
          </p:grpSpPr>
          <p:grpSp>
            <p:nvGrpSpPr>
              <p:cNvPr id="101" name="Group 46">
                <a:extLst>
                  <a:ext uri="{FF2B5EF4-FFF2-40B4-BE49-F238E27FC236}">
                    <a16:creationId xmlns:a16="http://schemas.microsoft.com/office/drawing/2014/main" id="{800AD5A7-37CA-4742-8A59-33ED9918B292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4018658" cy="861996"/>
                <a:chOff x="2028795" y="4418277"/>
                <a:chExt cx="4018658" cy="861996"/>
              </a:xfrm>
            </p:grpSpPr>
            <p:sp>
              <p:nvSpPr>
                <p:cNvPr id="103" name="Freeform 20">
                  <a:extLst>
                    <a:ext uri="{FF2B5EF4-FFF2-40B4-BE49-F238E27FC236}">
                      <a16:creationId xmlns:a16="http://schemas.microsoft.com/office/drawing/2014/main" id="{E9A13CA2-E721-4D38-951F-55E284556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622072" y="2825000"/>
                  <a:ext cx="832104" cy="40186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TextBox 50">
                  <a:extLst>
                    <a:ext uri="{FF2B5EF4-FFF2-40B4-BE49-F238E27FC236}">
                      <a16:creationId xmlns:a16="http://schemas.microsoft.com/office/drawing/2014/main" id="{27A67174-FBA8-4AF9-8191-43B2124DE203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93567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47.2</a:t>
                  </a:r>
                </a:p>
              </p:txBody>
            </p:sp>
          </p:grpSp>
          <p:pic>
            <p:nvPicPr>
              <p:cNvPr id="102" name="Picture 48">
                <a:extLst>
                  <a:ext uri="{FF2B5EF4-FFF2-40B4-BE49-F238E27FC236}">
                    <a16:creationId xmlns:a16="http://schemas.microsoft.com/office/drawing/2014/main" id="{DD714632-7651-4BA4-AB23-46D823A28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/>
              <p:nvPr/>
            </p:nvSpPr>
            <p:spPr>
              <a:xfrm>
                <a:off x="7658833" y="4870718"/>
                <a:ext cx="160973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𝟐𝟏𝟏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D69A5F0F-15F8-44C1-9BCE-421DA539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33" y="4870718"/>
                <a:ext cx="160973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/>
              <p:nvPr/>
            </p:nvSpPr>
            <p:spPr>
              <a:xfrm>
                <a:off x="13653314" y="4771899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𝟗𝟗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182FA41A-743B-4465-ABC8-BF874FD99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14" y="4771899"/>
                <a:ext cx="1241044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/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𝟒𝟒</m:t>
                      </m:r>
                      <m:r>
                        <a:rPr kumimoji="0" lang="en-US" sz="4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5122656E-85B9-447F-AB81-C393F07DD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74" y="4800600"/>
                <a:ext cx="1241044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73E392EB-6528-4672-9DEF-9BCA4275711F}"/>
                  </a:ext>
                </a:extLst>
              </p:cNvPr>
              <p:cNvSpPr txBox="1"/>
              <p:nvPr/>
            </p:nvSpPr>
            <p:spPr>
              <a:xfrm>
                <a:off x="1114456" y="7484831"/>
                <a:ext cx="19160566" cy="1704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indent="-12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xét với mỗi giá trị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</m:oMath>
                </a14:m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tương ứng với duy nhất 1 cặp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indent="-12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 mãn bài toán do đó</a:t>
                </a:r>
                <a:endPara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73E392EB-6528-4672-9DEF-9BCA42757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56" y="7484831"/>
                <a:ext cx="19160566" cy="1704441"/>
              </a:xfrm>
              <a:prstGeom prst="rect">
                <a:avLst/>
              </a:prstGeom>
              <a:blipFill>
                <a:blip r:embed="rId12"/>
                <a:stretch>
                  <a:fillRect l="-1464" t="-9319" b="-18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B6D069A-A595-4636-BD9D-339D992AD9F4}"/>
                  </a:ext>
                </a:extLst>
              </p:cNvPr>
              <p:cNvSpPr txBox="1"/>
              <p:nvPr/>
            </p:nvSpPr>
            <p:spPr>
              <a:xfrm>
                <a:off x="896603" y="9323952"/>
                <a:ext cx="21987429" cy="16207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indent="-12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Yêu cầu bài toán tương đương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𝟑𝟑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𝟒𝟗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𝟐𝟕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4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𝟒𝟗</m:t>
                                    </m:r>
                                  </m:num>
                                  <m:den>
                                    <m:r>
                                      <a:rPr lang="en-US" sz="4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𝟐𝟕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US" sz="4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𝟑𝟑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4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𝟒𝟗</m:t>
                                    </m:r>
                                  </m:num>
                                  <m:den>
                                    <m:r>
                                      <a:rPr lang="en-US" sz="4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𝟐𝟕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den>
                            </m:f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</m:oMath>
                </a14:m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B6D069A-A595-4636-BD9D-339D992AD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03" y="9323952"/>
                <a:ext cx="21987429" cy="1620765"/>
              </a:xfrm>
              <a:prstGeom prst="rect">
                <a:avLst/>
              </a:prstGeom>
              <a:blipFill>
                <a:blip r:embed="rId13"/>
                <a:stretch>
                  <a:fillRect l="-1248" r="-305" b="-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A2C820D6-6CF5-47CF-A43D-C6E0A04FA74F}"/>
                  </a:ext>
                </a:extLst>
              </p:cNvPr>
              <p:cNvSpPr txBox="1"/>
              <p:nvPr/>
            </p:nvSpPr>
            <p:spPr>
              <a:xfrm>
                <a:off x="1015194" y="11499669"/>
                <a:ext cx="14016979" cy="819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indent="-12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nguyên nên có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𝟐𝟏𝟏</m:t>
                    </m:r>
                  </m:oMath>
                </a14:m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thỏa mãn.</a:t>
                </a:r>
                <a:endPara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A2C820D6-6CF5-47CF-A43D-C6E0A04FA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94" y="11499669"/>
                <a:ext cx="14016979" cy="819968"/>
              </a:xfrm>
              <a:prstGeom prst="rect">
                <a:avLst/>
              </a:prstGeom>
              <a:blipFill>
                <a:blip r:embed="rId14"/>
                <a:stretch>
                  <a:fillRect l="-2001" t="-19259" r="-1000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91">
            <a:extLst>
              <a:ext uri="{FF2B5EF4-FFF2-40B4-BE49-F238E27FC236}">
                <a16:creationId xmlns:a16="http://schemas.microsoft.com/office/drawing/2014/main" id="{B3014928-24D8-4477-9B24-5003EA663F97}"/>
              </a:ext>
            </a:extLst>
          </p:cNvPr>
          <p:cNvSpPr/>
          <p:nvPr/>
        </p:nvSpPr>
        <p:spPr>
          <a:xfrm>
            <a:off x="6475498" y="4803733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B9843DD6-5026-4D1D-917F-538095A8C2AD}"/>
              </a:ext>
            </a:extLst>
          </p:cNvPr>
          <p:cNvSpPr txBox="1"/>
          <p:nvPr/>
        </p:nvSpPr>
        <p:spPr>
          <a:xfrm>
            <a:off x="21263144" y="12551701"/>
            <a:ext cx="2366353" cy="8115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35277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 animBg="1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4159</Words>
  <Application>Microsoft Office PowerPoint</Application>
  <PresentationFormat>Custom</PresentationFormat>
  <Paragraphs>705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AvantGarde-Demi</vt:lpstr>
      <vt:lpstr>Calibri</vt:lpstr>
      <vt:lpstr>Calibri Light</vt:lpstr>
      <vt:lpstr>Cambria Math</vt:lpstr>
      <vt:lpstr>Tahoma</vt:lpstr>
      <vt:lpstr>Times New Roman</vt:lpstr>
      <vt:lpstr>UTM Swiss Condensed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256</cp:revision>
  <dcterms:created xsi:type="dcterms:W3CDTF">2013-08-31T11:42:51Z</dcterms:created>
  <dcterms:modified xsi:type="dcterms:W3CDTF">2021-04-28T04:05:16Z</dcterms:modified>
</cp:coreProperties>
</file>